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p:regular r:id="rId36"/>
      <p:bold r:id="rId37"/>
      <p:italic r:id="rId38"/>
      <p:boldItalic r:id="rId39"/>
    </p:embeddedFont>
    <p:embeddedFont>
      <p:font typeface="Roboto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guide id="3" pos="2880">
          <p15:clr>
            <a:srgbClr val="A4A3A4"/>
          </p15:clr>
        </p15:guide>
      </p15:sldGuideLst>
    </p:ext>
    <p:ext uri="http://customooxmlschemas.google.com/">
      <go:slidesCustomData xmlns:go="http://customooxmlschemas.google.com/" r:id="rId44" roundtripDataSignature="AMtx7milQJOMaXxq+1bO12VtCZnJ4cS3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8C9476-6211-4682-A3E7-ECACF7A4C971}">
  <a:tblStyle styleId="{318C9476-6211-4682-A3E7-ECACF7A4C97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42" Type="http://schemas.openxmlformats.org/officeDocument/2006/relationships/font" Target="fonts/RobotoLight-italic.fntdata"/><Relationship Id="rId41" Type="http://schemas.openxmlformats.org/officeDocument/2006/relationships/font" Target="fonts/RobotoLight-bold.fntdata"/><Relationship Id="rId44" Type="http://customschemas.google.com/relationships/presentationmetadata" Target="metadata"/><Relationship Id="rId43" Type="http://schemas.openxmlformats.org/officeDocument/2006/relationships/font" Target="fonts/Roboto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0" name="Google Shape;11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9" name="Google Shape;119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5" name="Google Shape;123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9" name="Google Shape;125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7" name="Google Shape;126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7" name="Shape 7"/>
        <p:cNvGrpSpPr/>
        <p:nvPr/>
      </p:nvGrpSpPr>
      <p:grpSpPr>
        <a:xfrm>
          <a:off x="0" y="0"/>
          <a:ext cx="0" cy="0"/>
          <a:chOff x="0" y="0"/>
          <a:chExt cx="0" cy="0"/>
        </a:xfrm>
      </p:grpSpPr>
      <p:pic>
        <p:nvPicPr>
          <p:cNvPr id="8" name="Google Shape;8;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5"/>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4" name="Shape 84"/>
        <p:cNvGrpSpPr/>
        <p:nvPr/>
      </p:nvGrpSpPr>
      <p:grpSpPr>
        <a:xfrm>
          <a:off x="0" y="0"/>
          <a:ext cx="0" cy="0"/>
          <a:chOff x="0" y="0"/>
          <a:chExt cx="0" cy="0"/>
        </a:xfrm>
      </p:grpSpPr>
      <p:pic>
        <p:nvPicPr>
          <p:cNvPr id="85" name="Google Shape;8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86" name="Google Shape;86;p3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34"/>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pic>
        <p:nvPicPr>
          <p:cNvPr id="88" name="Google Shape;88;p34"/>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89" name="Google Shape;89;p3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Data Analytics and Visualization</a:t>
            </a:r>
            <a:endParaRPr b="0" i="0" sz="1800" u="none" cap="none" strike="noStrike">
              <a:solidFill>
                <a:srgbClr val="FFFFFF"/>
              </a:solidFill>
              <a:latin typeface="Roboto"/>
              <a:ea typeface="Roboto"/>
              <a:cs typeface="Roboto"/>
              <a:sym typeface="Roboto"/>
            </a:endParaRPr>
          </a:p>
        </p:txBody>
      </p:sp>
      <p:sp>
        <p:nvSpPr>
          <p:cNvPr id="90" name="Google Shape;90;p3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3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3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93" name="Google Shape;93;p3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94" name="Shape 94"/>
        <p:cNvGrpSpPr/>
        <p:nvPr/>
      </p:nvGrpSpPr>
      <p:grpSpPr>
        <a:xfrm>
          <a:off x="0" y="0"/>
          <a:ext cx="0" cy="0"/>
          <a:chOff x="0" y="0"/>
          <a:chExt cx="0" cy="0"/>
        </a:xfrm>
      </p:grpSpPr>
      <p:pic>
        <p:nvPicPr>
          <p:cNvPr id="95" name="Google Shape;95;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3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7" name="Google Shape;97;p35"/>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98" name="Google Shape;98;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0" name="Shape 100"/>
        <p:cNvGrpSpPr/>
        <p:nvPr/>
      </p:nvGrpSpPr>
      <p:grpSpPr>
        <a:xfrm>
          <a:off x="0" y="0"/>
          <a:ext cx="0" cy="0"/>
          <a:chOff x="0" y="0"/>
          <a:chExt cx="0" cy="0"/>
        </a:xfrm>
      </p:grpSpPr>
      <p:pic>
        <p:nvPicPr>
          <p:cNvPr id="101" name="Google Shape;101;p36"/>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02" name="Google Shape;102;p3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3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06" name="Google Shape;106;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7" name="Google Shape;107;p3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3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09" name="Shape 109"/>
        <p:cNvGrpSpPr/>
        <p:nvPr/>
      </p:nvGrpSpPr>
      <p:grpSpPr>
        <a:xfrm>
          <a:off x="0" y="0"/>
          <a:ext cx="0" cy="0"/>
          <a:chOff x="0" y="0"/>
          <a:chExt cx="0" cy="0"/>
        </a:xfrm>
      </p:grpSpPr>
      <p:pic>
        <p:nvPicPr>
          <p:cNvPr id="110" name="Google Shape;110;p37"/>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11" name="Google Shape;111;p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37"/>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13" name="Google Shape;113;p3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3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3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3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8" name="Google Shape;118;p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3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20" name="Shape 120"/>
        <p:cNvGrpSpPr/>
        <p:nvPr/>
      </p:nvGrpSpPr>
      <p:grpSpPr>
        <a:xfrm>
          <a:off x="0" y="0"/>
          <a:ext cx="0" cy="0"/>
          <a:chOff x="0" y="0"/>
          <a:chExt cx="0" cy="0"/>
        </a:xfrm>
      </p:grpSpPr>
      <p:pic>
        <p:nvPicPr>
          <p:cNvPr id="121" name="Google Shape;121;p3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23" name="Google Shape;123;p3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4" name="Google Shape;124;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3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27" name="Google Shape;127;p3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8" name="Google Shape;128;p3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30" name="Shape 130"/>
        <p:cNvGrpSpPr/>
        <p:nvPr/>
      </p:nvGrpSpPr>
      <p:grpSpPr>
        <a:xfrm>
          <a:off x="0" y="0"/>
          <a:ext cx="0" cy="0"/>
          <a:chOff x="0" y="0"/>
          <a:chExt cx="0" cy="0"/>
        </a:xfrm>
      </p:grpSpPr>
      <p:pic>
        <p:nvPicPr>
          <p:cNvPr id="131" name="Google Shape;131;p39"/>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32" name="Google Shape;132;p3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39"/>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34" name="Google Shape;134;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3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 name="Google Shape;136;p3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3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38" name="Google Shape;138;p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39" name="Google Shape;139;p3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0" name="Shape 140"/>
        <p:cNvGrpSpPr/>
        <p:nvPr/>
      </p:nvGrpSpPr>
      <p:grpSpPr>
        <a:xfrm>
          <a:off x="0" y="0"/>
          <a:ext cx="0" cy="0"/>
          <a:chOff x="0" y="0"/>
          <a:chExt cx="0" cy="0"/>
        </a:xfrm>
      </p:grpSpPr>
      <p:sp>
        <p:nvSpPr>
          <p:cNvPr id="141" name="Google Shape;141;p4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43" name="Google Shape;143;p4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4" name="Google Shape;144;p4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45" name="Google Shape;145;p4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4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7" name="Google Shape;147;p4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8" name="Google Shape;148;p4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49" name="Google Shape;149;p4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50" name="Shape 150"/>
        <p:cNvGrpSpPr/>
        <p:nvPr/>
      </p:nvGrpSpPr>
      <p:grpSpPr>
        <a:xfrm>
          <a:off x="0" y="0"/>
          <a:ext cx="0" cy="0"/>
          <a:chOff x="0" y="0"/>
          <a:chExt cx="0" cy="0"/>
        </a:xfrm>
      </p:grpSpPr>
      <p:pic>
        <p:nvPicPr>
          <p:cNvPr id="151" name="Google Shape;151;p41"/>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52" name="Google Shape;152;p4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41"/>
          <p:cNvPicPr preferRelativeResize="0"/>
          <p:nvPr/>
        </p:nvPicPr>
        <p:blipFill rotWithShape="1">
          <a:blip r:embed="rId3">
            <a:alphaModFix/>
          </a:blip>
          <a:srcRect b="0" l="209" r="207" t="0"/>
          <a:stretch/>
        </p:blipFill>
        <p:spPr>
          <a:xfrm>
            <a:off x="858369" y="1097625"/>
            <a:ext cx="1737361" cy="1980591"/>
          </a:xfrm>
          <a:prstGeom prst="rect">
            <a:avLst/>
          </a:prstGeom>
          <a:noFill/>
          <a:ln>
            <a:noFill/>
          </a:ln>
        </p:spPr>
      </p:pic>
      <p:sp>
        <p:nvSpPr>
          <p:cNvPr id="154" name="Google Shape;154;p4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41"/>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156" name="Google Shape;156;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7" name="Google Shape;157;p4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4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159" name="Google Shape;159;p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4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61" name="Shape 161"/>
        <p:cNvGrpSpPr/>
        <p:nvPr/>
      </p:nvGrpSpPr>
      <p:grpSpPr>
        <a:xfrm>
          <a:off x="0" y="0"/>
          <a:ext cx="0" cy="0"/>
          <a:chOff x="0" y="0"/>
          <a:chExt cx="0" cy="0"/>
        </a:xfrm>
      </p:grpSpPr>
      <p:sp>
        <p:nvSpPr>
          <p:cNvPr id="162" name="Google Shape;162;p4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63" name="Google Shape;163;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4" name="Google Shape;164;p4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65" name="Google Shape;165;p42"/>
          <p:cNvPicPr preferRelativeResize="0"/>
          <p:nvPr/>
        </p:nvPicPr>
        <p:blipFill rotWithShape="1">
          <a:blip r:embed="rId2">
            <a:alphaModFix/>
          </a:blip>
          <a:srcRect b="0" l="504" r="502" t="0"/>
          <a:stretch/>
        </p:blipFill>
        <p:spPr>
          <a:xfrm>
            <a:off x="8257069" y="4200875"/>
            <a:ext cx="548641" cy="624077"/>
          </a:xfrm>
          <a:prstGeom prst="rect">
            <a:avLst/>
          </a:prstGeom>
          <a:noFill/>
          <a:ln>
            <a:noFill/>
          </a:ln>
        </p:spPr>
      </p:pic>
      <p:sp>
        <p:nvSpPr>
          <p:cNvPr id="166" name="Google Shape;16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4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68" name="Google Shape;168;p4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9" name="Google Shape;169;p4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4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71" name="Shape 171"/>
        <p:cNvGrpSpPr/>
        <p:nvPr/>
      </p:nvGrpSpPr>
      <p:grpSpPr>
        <a:xfrm>
          <a:off x="0" y="0"/>
          <a:ext cx="0" cy="0"/>
          <a:chOff x="0" y="0"/>
          <a:chExt cx="0" cy="0"/>
        </a:xfrm>
      </p:grpSpPr>
      <p:sp>
        <p:nvSpPr>
          <p:cNvPr id="172" name="Google Shape;172;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75" name="Google Shape;175;p4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76" name="Google Shape;176;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7" name="Google Shape;177;p4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78" name="Google Shape;178;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79" name="Google Shape;179;p43"/>
          <p:cNvGrpSpPr/>
          <p:nvPr/>
        </p:nvGrpSpPr>
        <p:grpSpPr>
          <a:xfrm>
            <a:off x="457200" y="1378813"/>
            <a:ext cx="776889" cy="621300"/>
            <a:chOff x="457200" y="1378813"/>
            <a:chExt cx="776889" cy="621300"/>
          </a:xfrm>
        </p:grpSpPr>
        <p:sp>
          <p:nvSpPr>
            <p:cNvPr id="180" name="Google Shape;180;p4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81" name="Google Shape;181;p4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43"/>
          <p:cNvGrpSpPr/>
          <p:nvPr/>
        </p:nvGrpSpPr>
        <p:grpSpPr>
          <a:xfrm>
            <a:off x="457200" y="2228725"/>
            <a:ext cx="776889" cy="621300"/>
            <a:chOff x="457200" y="1378813"/>
            <a:chExt cx="776889" cy="621300"/>
          </a:xfrm>
        </p:grpSpPr>
        <p:sp>
          <p:nvSpPr>
            <p:cNvPr id="183" name="Google Shape;183;p4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84" name="Google Shape;184;p4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43"/>
          <p:cNvGrpSpPr/>
          <p:nvPr/>
        </p:nvGrpSpPr>
        <p:grpSpPr>
          <a:xfrm>
            <a:off x="457200" y="3073850"/>
            <a:ext cx="776889" cy="621300"/>
            <a:chOff x="457200" y="1378813"/>
            <a:chExt cx="776889" cy="621300"/>
          </a:xfrm>
        </p:grpSpPr>
        <p:sp>
          <p:nvSpPr>
            <p:cNvPr id="186" name="Google Shape;186;p4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87" name="Google Shape;187;p4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43"/>
          <p:cNvGrpSpPr/>
          <p:nvPr/>
        </p:nvGrpSpPr>
        <p:grpSpPr>
          <a:xfrm>
            <a:off x="457200" y="3923750"/>
            <a:ext cx="776889" cy="621300"/>
            <a:chOff x="457200" y="1378813"/>
            <a:chExt cx="776889" cy="621300"/>
          </a:xfrm>
        </p:grpSpPr>
        <p:sp>
          <p:nvSpPr>
            <p:cNvPr id="189" name="Google Shape;189;p4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90" name="Google Shape;190;p4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43"/>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4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4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2" name="Shape 12"/>
        <p:cNvGrpSpPr/>
        <p:nvPr/>
      </p:nvGrpSpPr>
      <p:grpSpPr>
        <a:xfrm>
          <a:off x="0" y="0"/>
          <a:ext cx="0" cy="0"/>
          <a:chOff x="0" y="0"/>
          <a:chExt cx="0" cy="0"/>
        </a:xfrm>
      </p:grpSpPr>
      <p:sp>
        <p:nvSpPr>
          <p:cNvPr id="13" name="Google Shape;13;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5" name="Google Shape;15;p2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 name="Google Shape;16;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2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8" name="Google Shape;18;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26"/>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98" name="Shape 198"/>
        <p:cNvGrpSpPr/>
        <p:nvPr/>
      </p:nvGrpSpPr>
      <p:grpSpPr>
        <a:xfrm>
          <a:off x="0" y="0"/>
          <a:ext cx="0" cy="0"/>
          <a:chOff x="0" y="0"/>
          <a:chExt cx="0" cy="0"/>
        </a:xfrm>
      </p:grpSpPr>
      <p:sp>
        <p:nvSpPr>
          <p:cNvPr id="199" name="Google Shape;199;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02" name="Google Shape;202;p4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03" name="Google Shape;203;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04" name="Google Shape;204;p4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05" name="Google Shape;205;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06" name="Google Shape;206;p44"/>
          <p:cNvGrpSpPr/>
          <p:nvPr/>
        </p:nvGrpSpPr>
        <p:grpSpPr>
          <a:xfrm>
            <a:off x="457200" y="1300225"/>
            <a:ext cx="776889" cy="621300"/>
            <a:chOff x="457200" y="1378813"/>
            <a:chExt cx="776889" cy="621300"/>
          </a:xfrm>
        </p:grpSpPr>
        <p:sp>
          <p:nvSpPr>
            <p:cNvPr id="207" name="Google Shape;207;p4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08" name="Google Shape;208;p4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44"/>
          <p:cNvGrpSpPr/>
          <p:nvPr/>
        </p:nvGrpSpPr>
        <p:grpSpPr>
          <a:xfrm>
            <a:off x="457200" y="2000125"/>
            <a:ext cx="776889" cy="621300"/>
            <a:chOff x="457200" y="1378813"/>
            <a:chExt cx="776889" cy="621300"/>
          </a:xfrm>
        </p:grpSpPr>
        <p:sp>
          <p:nvSpPr>
            <p:cNvPr id="210" name="Google Shape;210;p4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11" name="Google Shape;211;p4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44"/>
          <p:cNvGrpSpPr/>
          <p:nvPr/>
        </p:nvGrpSpPr>
        <p:grpSpPr>
          <a:xfrm>
            <a:off x="457200" y="2692850"/>
            <a:ext cx="776889" cy="621300"/>
            <a:chOff x="457200" y="1378813"/>
            <a:chExt cx="776889" cy="621300"/>
          </a:xfrm>
        </p:grpSpPr>
        <p:sp>
          <p:nvSpPr>
            <p:cNvPr id="213" name="Google Shape;213;p4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14" name="Google Shape;214;p4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44"/>
          <p:cNvGrpSpPr/>
          <p:nvPr/>
        </p:nvGrpSpPr>
        <p:grpSpPr>
          <a:xfrm>
            <a:off x="457200" y="3390350"/>
            <a:ext cx="776889" cy="621300"/>
            <a:chOff x="457200" y="1378813"/>
            <a:chExt cx="776889" cy="621300"/>
          </a:xfrm>
        </p:grpSpPr>
        <p:sp>
          <p:nvSpPr>
            <p:cNvPr id="216" name="Google Shape;216;p4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17" name="Google Shape;217;p4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4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4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 name="Google Shape;224;p4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5" name="Google Shape;225;p44"/>
          <p:cNvGrpSpPr/>
          <p:nvPr/>
        </p:nvGrpSpPr>
        <p:grpSpPr>
          <a:xfrm>
            <a:off x="469500" y="4083075"/>
            <a:ext cx="776889" cy="621300"/>
            <a:chOff x="457200" y="1378813"/>
            <a:chExt cx="776889" cy="621300"/>
          </a:xfrm>
        </p:grpSpPr>
        <p:sp>
          <p:nvSpPr>
            <p:cNvPr id="226" name="Google Shape;226;p4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27" name="Google Shape;227;p4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30" name="Shape 230"/>
        <p:cNvGrpSpPr/>
        <p:nvPr/>
      </p:nvGrpSpPr>
      <p:grpSpPr>
        <a:xfrm>
          <a:off x="0" y="0"/>
          <a:ext cx="0" cy="0"/>
          <a:chOff x="0" y="0"/>
          <a:chExt cx="0" cy="0"/>
        </a:xfrm>
      </p:grpSpPr>
      <p:sp>
        <p:nvSpPr>
          <p:cNvPr id="231" name="Google Shape;231;p4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34" name="Google Shape;234;p4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35" name="Google Shape;23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36" name="Google Shape;236;p4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37" name="Google Shape;23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8" name="Google Shape;238;p45"/>
          <p:cNvGrpSpPr/>
          <p:nvPr/>
        </p:nvGrpSpPr>
        <p:grpSpPr>
          <a:xfrm>
            <a:off x="457200" y="1237825"/>
            <a:ext cx="776900" cy="486300"/>
            <a:chOff x="457200" y="1466425"/>
            <a:chExt cx="776900" cy="486300"/>
          </a:xfrm>
        </p:grpSpPr>
        <p:sp>
          <p:nvSpPr>
            <p:cNvPr id="239" name="Google Shape;239;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40" name="Google Shape;240;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4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4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45"/>
          <p:cNvGrpSpPr/>
          <p:nvPr/>
        </p:nvGrpSpPr>
        <p:grpSpPr>
          <a:xfrm>
            <a:off x="457200" y="1828900"/>
            <a:ext cx="776900" cy="486300"/>
            <a:chOff x="457200" y="1466425"/>
            <a:chExt cx="776900" cy="486300"/>
          </a:xfrm>
        </p:grpSpPr>
        <p:sp>
          <p:nvSpPr>
            <p:cNvPr id="244" name="Google Shape;244;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45" name="Google Shape;245;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4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45"/>
          <p:cNvGrpSpPr/>
          <p:nvPr/>
        </p:nvGrpSpPr>
        <p:grpSpPr>
          <a:xfrm>
            <a:off x="457200" y="2419975"/>
            <a:ext cx="776900" cy="486300"/>
            <a:chOff x="457200" y="1466425"/>
            <a:chExt cx="776900" cy="486300"/>
          </a:xfrm>
        </p:grpSpPr>
        <p:sp>
          <p:nvSpPr>
            <p:cNvPr id="248" name="Google Shape;248;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49" name="Google Shape;249;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4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45"/>
          <p:cNvGrpSpPr/>
          <p:nvPr/>
        </p:nvGrpSpPr>
        <p:grpSpPr>
          <a:xfrm>
            <a:off x="457200" y="3011050"/>
            <a:ext cx="776900" cy="486300"/>
            <a:chOff x="457200" y="1466425"/>
            <a:chExt cx="776900" cy="486300"/>
          </a:xfrm>
        </p:grpSpPr>
        <p:sp>
          <p:nvSpPr>
            <p:cNvPr id="252" name="Google Shape;252;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53" name="Google Shape;253;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4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45"/>
          <p:cNvGrpSpPr/>
          <p:nvPr/>
        </p:nvGrpSpPr>
        <p:grpSpPr>
          <a:xfrm>
            <a:off x="457200" y="3602137"/>
            <a:ext cx="776900" cy="486300"/>
            <a:chOff x="457200" y="1466425"/>
            <a:chExt cx="776900" cy="486300"/>
          </a:xfrm>
        </p:grpSpPr>
        <p:sp>
          <p:nvSpPr>
            <p:cNvPr id="256" name="Google Shape;256;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57" name="Google Shape;257;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4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45"/>
          <p:cNvGrpSpPr/>
          <p:nvPr/>
        </p:nvGrpSpPr>
        <p:grpSpPr>
          <a:xfrm>
            <a:off x="457200" y="4193262"/>
            <a:ext cx="776900" cy="486300"/>
            <a:chOff x="457200" y="1466425"/>
            <a:chExt cx="776900" cy="486300"/>
          </a:xfrm>
        </p:grpSpPr>
        <p:sp>
          <p:nvSpPr>
            <p:cNvPr id="260" name="Google Shape;260;p4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61" name="Google Shape;261;p4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4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4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4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4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67" name="Shape 267"/>
        <p:cNvGrpSpPr/>
        <p:nvPr/>
      </p:nvGrpSpPr>
      <p:grpSpPr>
        <a:xfrm>
          <a:off x="0" y="0"/>
          <a:ext cx="0" cy="0"/>
          <a:chOff x="0" y="0"/>
          <a:chExt cx="0" cy="0"/>
        </a:xfrm>
      </p:grpSpPr>
      <p:sp>
        <p:nvSpPr>
          <p:cNvPr id="268" name="Google Shape;268;p4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1" name="Google Shape;271;p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72" name="Google Shape;272;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73" name="Google Shape;273;p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74" name="Google Shape;274;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5" name="Google Shape;275;p46"/>
          <p:cNvGrpSpPr/>
          <p:nvPr/>
        </p:nvGrpSpPr>
        <p:grpSpPr>
          <a:xfrm>
            <a:off x="457200" y="1237825"/>
            <a:ext cx="776900" cy="486300"/>
            <a:chOff x="457200" y="1466425"/>
            <a:chExt cx="776900" cy="486300"/>
          </a:xfrm>
        </p:grpSpPr>
        <p:sp>
          <p:nvSpPr>
            <p:cNvPr id="276" name="Google Shape;276;p4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77" name="Google Shape;277;p4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4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9" name="Google Shape;279;p4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46"/>
          <p:cNvGrpSpPr/>
          <p:nvPr/>
        </p:nvGrpSpPr>
        <p:grpSpPr>
          <a:xfrm>
            <a:off x="457200" y="1828900"/>
            <a:ext cx="776900" cy="486300"/>
            <a:chOff x="457200" y="1466425"/>
            <a:chExt cx="776900" cy="486300"/>
          </a:xfrm>
        </p:grpSpPr>
        <p:sp>
          <p:nvSpPr>
            <p:cNvPr id="281" name="Google Shape;281;p4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82" name="Google Shape;282;p4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4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46"/>
          <p:cNvGrpSpPr/>
          <p:nvPr/>
        </p:nvGrpSpPr>
        <p:grpSpPr>
          <a:xfrm>
            <a:off x="457200" y="2419975"/>
            <a:ext cx="776900" cy="486300"/>
            <a:chOff x="457200" y="1466425"/>
            <a:chExt cx="776900" cy="486300"/>
          </a:xfrm>
        </p:grpSpPr>
        <p:sp>
          <p:nvSpPr>
            <p:cNvPr id="285" name="Google Shape;285;p4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86" name="Google Shape;286;p4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4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46"/>
          <p:cNvGrpSpPr/>
          <p:nvPr/>
        </p:nvGrpSpPr>
        <p:grpSpPr>
          <a:xfrm>
            <a:off x="457200" y="3011050"/>
            <a:ext cx="776900" cy="486300"/>
            <a:chOff x="457200" y="1466425"/>
            <a:chExt cx="776900" cy="486300"/>
          </a:xfrm>
        </p:grpSpPr>
        <p:sp>
          <p:nvSpPr>
            <p:cNvPr id="289" name="Google Shape;289;p4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0" name="Google Shape;290;p4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4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46"/>
          <p:cNvGrpSpPr/>
          <p:nvPr/>
        </p:nvGrpSpPr>
        <p:grpSpPr>
          <a:xfrm>
            <a:off x="457200" y="3602137"/>
            <a:ext cx="776900" cy="486300"/>
            <a:chOff x="457200" y="1466425"/>
            <a:chExt cx="776900" cy="486300"/>
          </a:xfrm>
        </p:grpSpPr>
        <p:sp>
          <p:nvSpPr>
            <p:cNvPr id="293" name="Google Shape;293;p4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94" name="Google Shape;294;p4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4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46"/>
          <p:cNvGrpSpPr/>
          <p:nvPr/>
        </p:nvGrpSpPr>
        <p:grpSpPr>
          <a:xfrm>
            <a:off x="457200" y="4193262"/>
            <a:ext cx="776900" cy="486300"/>
            <a:chOff x="457200" y="1466425"/>
            <a:chExt cx="776900" cy="486300"/>
          </a:xfrm>
        </p:grpSpPr>
        <p:sp>
          <p:nvSpPr>
            <p:cNvPr id="297" name="Google Shape;297;p4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98" name="Google Shape;298;p4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4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4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4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04" name="Shape 304"/>
        <p:cNvGrpSpPr/>
        <p:nvPr/>
      </p:nvGrpSpPr>
      <p:grpSpPr>
        <a:xfrm>
          <a:off x="0" y="0"/>
          <a:ext cx="0" cy="0"/>
          <a:chOff x="0" y="0"/>
          <a:chExt cx="0" cy="0"/>
        </a:xfrm>
      </p:grpSpPr>
      <p:sp>
        <p:nvSpPr>
          <p:cNvPr id="305" name="Google Shape;305;p4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08" name="Google Shape;308;p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09" name="Google Shape;309;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10" name="Google Shape;310;p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1" name="Google Shape;311;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2" name="Google Shape;312;p47"/>
          <p:cNvGrpSpPr/>
          <p:nvPr/>
        </p:nvGrpSpPr>
        <p:grpSpPr>
          <a:xfrm>
            <a:off x="457222" y="1149803"/>
            <a:ext cx="713194" cy="446423"/>
            <a:chOff x="457200" y="1466425"/>
            <a:chExt cx="776900" cy="486300"/>
          </a:xfrm>
        </p:grpSpPr>
        <p:sp>
          <p:nvSpPr>
            <p:cNvPr id="313" name="Google Shape;313;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14" name="Google Shape;314;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4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4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47"/>
          <p:cNvGrpSpPr/>
          <p:nvPr/>
        </p:nvGrpSpPr>
        <p:grpSpPr>
          <a:xfrm>
            <a:off x="457222" y="1672428"/>
            <a:ext cx="713194" cy="446423"/>
            <a:chOff x="457200" y="1466425"/>
            <a:chExt cx="776900" cy="486300"/>
          </a:xfrm>
        </p:grpSpPr>
        <p:sp>
          <p:nvSpPr>
            <p:cNvPr id="318" name="Google Shape;318;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19" name="Google Shape;319;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4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4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47"/>
          <p:cNvGrpSpPr/>
          <p:nvPr/>
        </p:nvGrpSpPr>
        <p:grpSpPr>
          <a:xfrm>
            <a:off x="457197" y="2195578"/>
            <a:ext cx="713194" cy="446423"/>
            <a:chOff x="457200" y="1466425"/>
            <a:chExt cx="776900" cy="486300"/>
          </a:xfrm>
        </p:grpSpPr>
        <p:sp>
          <p:nvSpPr>
            <p:cNvPr id="323" name="Google Shape;323;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324" name="Google Shape;324;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p4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4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47"/>
          <p:cNvGrpSpPr/>
          <p:nvPr/>
        </p:nvGrpSpPr>
        <p:grpSpPr>
          <a:xfrm>
            <a:off x="457197" y="2718203"/>
            <a:ext cx="713194" cy="446423"/>
            <a:chOff x="457200" y="1466425"/>
            <a:chExt cx="776900" cy="486300"/>
          </a:xfrm>
        </p:grpSpPr>
        <p:sp>
          <p:nvSpPr>
            <p:cNvPr id="328" name="Google Shape;328;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329" name="Google Shape;329;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4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 name="Google Shape;331;p4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47"/>
          <p:cNvGrpSpPr/>
          <p:nvPr/>
        </p:nvGrpSpPr>
        <p:grpSpPr>
          <a:xfrm>
            <a:off x="457222" y="3240828"/>
            <a:ext cx="713194" cy="446423"/>
            <a:chOff x="457200" y="1466425"/>
            <a:chExt cx="776900" cy="486300"/>
          </a:xfrm>
        </p:grpSpPr>
        <p:sp>
          <p:nvSpPr>
            <p:cNvPr id="333" name="Google Shape;333;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334" name="Google Shape;334;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4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6" name="Google Shape;336;p4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47"/>
          <p:cNvGrpSpPr/>
          <p:nvPr/>
        </p:nvGrpSpPr>
        <p:grpSpPr>
          <a:xfrm>
            <a:off x="457222" y="3763453"/>
            <a:ext cx="713194" cy="446423"/>
            <a:chOff x="457200" y="1466425"/>
            <a:chExt cx="776900" cy="486300"/>
          </a:xfrm>
        </p:grpSpPr>
        <p:sp>
          <p:nvSpPr>
            <p:cNvPr id="338" name="Google Shape;338;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339" name="Google Shape;339;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4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4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47"/>
          <p:cNvGrpSpPr/>
          <p:nvPr/>
        </p:nvGrpSpPr>
        <p:grpSpPr>
          <a:xfrm>
            <a:off x="457222" y="4311603"/>
            <a:ext cx="713194" cy="446423"/>
            <a:chOff x="457200" y="1466425"/>
            <a:chExt cx="776900" cy="486300"/>
          </a:xfrm>
        </p:grpSpPr>
        <p:sp>
          <p:nvSpPr>
            <p:cNvPr id="343" name="Google Shape;343;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344" name="Google Shape;344;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p4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46" name="Shape 346"/>
        <p:cNvGrpSpPr/>
        <p:nvPr/>
      </p:nvGrpSpPr>
      <p:grpSpPr>
        <a:xfrm>
          <a:off x="0" y="0"/>
          <a:ext cx="0" cy="0"/>
          <a:chOff x="0" y="0"/>
          <a:chExt cx="0" cy="0"/>
        </a:xfrm>
      </p:grpSpPr>
      <p:sp>
        <p:nvSpPr>
          <p:cNvPr id="347" name="Google Shape;347;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 name="Google Shape;348;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49" name="Google Shape;349;p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0" name="Google Shape;350;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51" name="Google Shape;351;p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2" name="Google Shape;352;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3" name="Google Shape;353;p4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48"/>
          <p:cNvGrpSpPr/>
          <p:nvPr/>
        </p:nvGrpSpPr>
        <p:grpSpPr>
          <a:xfrm>
            <a:off x="457427" y="3873038"/>
            <a:ext cx="602564" cy="377174"/>
            <a:chOff x="457200" y="1466425"/>
            <a:chExt cx="776900" cy="486300"/>
          </a:xfrm>
        </p:grpSpPr>
        <p:sp>
          <p:nvSpPr>
            <p:cNvPr id="355" name="Google Shape;355;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356" name="Google Shape;356;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4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Google Shape;358;p4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48"/>
          <p:cNvGrpSpPr/>
          <p:nvPr/>
        </p:nvGrpSpPr>
        <p:grpSpPr>
          <a:xfrm>
            <a:off x="457315" y="4311142"/>
            <a:ext cx="602564" cy="377174"/>
            <a:chOff x="457200" y="1466425"/>
            <a:chExt cx="776900" cy="486300"/>
          </a:xfrm>
        </p:grpSpPr>
        <p:sp>
          <p:nvSpPr>
            <p:cNvPr id="360" name="Google Shape;360;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361" name="Google Shape;361;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4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4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48"/>
          <p:cNvGrpSpPr/>
          <p:nvPr/>
        </p:nvGrpSpPr>
        <p:grpSpPr>
          <a:xfrm>
            <a:off x="457377" y="2996663"/>
            <a:ext cx="602564" cy="377174"/>
            <a:chOff x="457200" y="1466425"/>
            <a:chExt cx="776900" cy="486300"/>
          </a:xfrm>
        </p:grpSpPr>
        <p:sp>
          <p:nvSpPr>
            <p:cNvPr id="365" name="Google Shape;365;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366" name="Google Shape;366;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4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8" name="Google Shape;368;p4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48"/>
          <p:cNvGrpSpPr/>
          <p:nvPr/>
        </p:nvGrpSpPr>
        <p:grpSpPr>
          <a:xfrm>
            <a:off x="457265" y="3434767"/>
            <a:ext cx="602564" cy="377174"/>
            <a:chOff x="457200" y="1466425"/>
            <a:chExt cx="776900" cy="486300"/>
          </a:xfrm>
        </p:grpSpPr>
        <p:sp>
          <p:nvSpPr>
            <p:cNvPr id="370" name="Google Shape;370;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371" name="Google Shape;371;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4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 name="Google Shape;373;p4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48"/>
          <p:cNvGrpSpPr/>
          <p:nvPr/>
        </p:nvGrpSpPr>
        <p:grpSpPr>
          <a:xfrm>
            <a:off x="457402" y="2135288"/>
            <a:ext cx="602564" cy="377174"/>
            <a:chOff x="457200" y="1466425"/>
            <a:chExt cx="776900" cy="486300"/>
          </a:xfrm>
        </p:grpSpPr>
        <p:sp>
          <p:nvSpPr>
            <p:cNvPr id="375" name="Google Shape;375;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376" name="Google Shape;376;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4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8" name="Google Shape;378;p4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48"/>
          <p:cNvGrpSpPr/>
          <p:nvPr/>
        </p:nvGrpSpPr>
        <p:grpSpPr>
          <a:xfrm>
            <a:off x="457290" y="2573392"/>
            <a:ext cx="602564" cy="377174"/>
            <a:chOff x="457200" y="1466425"/>
            <a:chExt cx="776900" cy="486300"/>
          </a:xfrm>
        </p:grpSpPr>
        <p:sp>
          <p:nvSpPr>
            <p:cNvPr id="380" name="Google Shape;380;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381" name="Google Shape;381;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p4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4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48"/>
          <p:cNvGrpSpPr/>
          <p:nvPr/>
        </p:nvGrpSpPr>
        <p:grpSpPr>
          <a:xfrm>
            <a:off x="457352" y="1258913"/>
            <a:ext cx="602564" cy="377174"/>
            <a:chOff x="457200" y="1466425"/>
            <a:chExt cx="776900" cy="486300"/>
          </a:xfrm>
        </p:grpSpPr>
        <p:sp>
          <p:nvSpPr>
            <p:cNvPr id="385" name="Google Shape;385;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386" name="Google Shape;386;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4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4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48"/>
          <p:cNvGrpSpPr/>
          <p:nvPr/>
        </p:nvGrpSpPr>
        <p:grpSpPr>
          <a:xfrm>
            <a:off x="457240" y="1697017"/>
            <a:ext cx="602564" cy="377174"/>
            <a:chOff x="457200" y="1466425"/>
            <a:chExt cx="776900" cy="486300"/>
          </a:xfrm>
        </p:grpSpPr>
        <p:sp>
          <p:nvSpPr>
            <p:cNvPr id="390" name="Google Shape;390;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391" name="Google Shape;391;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4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93" name="Shape 393"/>
        <p:cNvGrpSpPr/>
        <p:nvPr/>
      </p:nvGrpSpPr>
      <p:grpSpPr>
        <a:xfrm>
          <a:off x="0" y="0"/>
          <a:ext cx="0" cy="0"/>
          <a:chOff x="0" y="0"/>
          <a:chExt cx="0" cy="0"/>
        </a:xfrm>
      </p:grpSpPr>
      <p:sp>
        <p:nvSpPr>
          <p:cNvPr id="394" name="Google Shape;39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6" name="Google Shape;396;p4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97" name="Google Shape;397;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98" name="Google Shape;398;p4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99" name="Google Shape;399;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0" name="Google Shape;400;p4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1" name="Google Shape;401;p49"/>
          <p:cNvGrpSpPr/>
          <p:nvPr/>
        </p:nvGrpSpPr>
        <p:grpSpPr>
          <a:xfrm>
            <a:off x="457427" y="3873038"/>
            <a:ext cx="602564" cy="377174"/>
            <a:chOff x="457200" y="1466425"/>
            <a:chExt cx="776900" cy="486300"/>
          </a:xfrm>
        </p:grpSpPr>
        <p:sp>
          <p:nvSpPr>
            <p:cNvPr id="402" name="Google Shape;402;p4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03" name="Google Shape;403;p4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4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4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49"/>
          <p:cNvGrpSpPr/>
          <p:nvPr/>
        </p:nvGrpSpPr>
        <p:grpSpPr>
          <a:xfrm>
            <a:off x="457315" y="4311142"/>
            <a:ext cx="602564" cy="377174"/>
            <a:chOff x="457200" y="1466425"/>
            <a:chExt cx="776900" cy="486300"/>
          </a:xfrm>
        </p:grpSpPr>
        <p:sp>
          <p:nvSpPr>
            <p:cNvPr id="407" name="Google Shape;407;p4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08" name="Google Shape;408;p4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4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4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49"/>
          <p:cNvGrpSpPr/>
          <p:nvPr/>
        </p:nvGrpSpPr>
        <p:grpSpPr>
          <a:xfrm>
            <a:off x="457377" y="2996663"/>
            <a:ext cx="602564" cy="377174"/>
            <a:chOff x="457200" y="1466425"/>
            <a:chExt cx="776900" cy="486300"/>
          </a:xfrm>
        </p:grpSpPr>
        <p:sp>
          <p:nvSpPr>
            <p:cNvPr id="412" name="Google Shape;412;p4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13" name="Google Shape;413;p4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4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4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49"/>
          <p:cNvGrpSpPr/>
          <p:nvPr/>
        </p:nvGrpSpPr>
        <p:grpSpPr>
          <a:xfrm>
            <a:off x="457265" y="3434767"/>
            <a:ext cx="602564" cy="377174"/>
            <a:chOff x="457200" y="1466425"/>
            <a:chExt cx="776900" cy="486300"/>
          </a:xfrm>
        </p:grpSpPr>
        <p:sp>
          <p:nvSpPr>
            <p:cNvPr id="417" name="Google Shape;417;p4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18" name="Google Shape;418;p4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4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4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1" name="Google Shape;421;p49"/>
          <p:cNvGrpSpPr/>
          <p:nvPr/>
        </p:nvGrpSpPr>
        <p:grpSpPr>
          <a:xfrm>
            <a:off x="457402" y="2135288"/>
            <a:ext cx="602564" cy="377174"/>
            <a:chOff x="457200" y="1466425"/>
            <a:chExt cx="776900" cy="486300"/>
          </a:xfrm>
        </p:grpSpPr>
        <p:sp>
          <p:nvSpPr>
            <p:cNvPr id="422" name="Google Shape;422;p4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23" name="Google Shape;423;p4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4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4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49"/>
          <p:cNvGrpSpPr/>
          <p:nvPr/>
        </p:nvGrpSpPr>
        <p:grpSpPr>
          <a:xfrm>
            <a:off x="457290" y="2573392"/>
            <a:ext cx="602564" cy="377174"/>
            <a:chOff x="457200" y="1466425"/>
            <a:chExt cx="776900" cy="486300"/>
          </a:xfrm>
        </p:grpSpPr>
        <p:sp>
          <p:nvSpPr>
            <p:cNvPr id="427" name="Google Shape;427;p4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28" name="Google Shape;428;p4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4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4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49"/>
          <p:cNvGrpSpPr/>
          <p:nvPr/>
        </p:nvGrpSpPr>
        <p:grpSpPr>
          <a:xfrm>
            <a:off x="457352" y="1258913"/>
            <a:ext cx="602564" cy="377174"/>
            <a:chOff x="457200" y="1466425"/>
            <a:chExt cx="776900" cy="486300"/>
          </a:xfrm>
        </p:grpSpPr>
        <p:sp>
          <p:nvSpPr>
            <p:cNvPr id="432" name="Google Shape;432;p4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33" name="Google Shape;433;p4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4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4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49"/>
          <p:cNvGrpSpPr/>
          <p:nvPr/>
        </p:nvGrpSpPr>
        <p:grpSpPr>
          <a:xfrm>
            <a:off x="457240" y="1697017"/>
            <a:ext cx="602564" cy="377174"/>
            <a:chOff x="457200" y="1466425"/>
            <a:chExt cx="776900" cy="486300"/>
          </a:xfrm>
        </p:grpSpPr>
        <p:sp>
          <p:nvSpPr>
            <p:cNvPr id="437" name="Google Shape;437;p4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38" name="Google Shape;438;p4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4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40" name="Shape 440"/>
        <p:cNvGrpSpPr/>
        <p:nvPr/>
      </p:nvGrpSpPr>
      <p:grpSpPr>
        <a:xfrm>
          <a:off x="0" y="0"/>
          <a:ext cx="0" cy="0"/>
          <a:chOff x="0" y="0"/>
          <a:chExt cx="0" cy="0"/>
        </a:xfrm>
      </p:grpSpPr>
      <p:sp>
        <p:nvSpPr>
          <p:cNvPr id="441" name="Google Shape;441;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43" name="Google Shape;443;p5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44" name="Google Shape;444;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45" name="Google Shape;445;p5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46" name="Google Shape;446;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47" name="Google Shape;447;p50"/>
          <p:cNvGrpSpPr/>
          <p:nvPr/>
        </p:nvGrpSpPr>
        <p:grpSpPr>
          <a:xfrm>
            <a:off x="457181" y="1345103"/>
            <a:ext cx="533372" cy="533480"/>
            <a:chOff x="457200" y="1378813"/>
            <a:chExt cx="695400" cy="695450"/>
          </a:xfrm>
        </p:grpSpPr>
        <p:sp>
          <p:nvSpPr>
            <p:cNvPr id="448" name="Google Shape;448;p5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449" name="Google Shape;449;p5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0" name="Google Shape;450;p5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2" name="Google Shape;452;p50"/>
          <p:cNvGrpSpPr/>
          <p:nvPr/>
        </p:nvGrpSpPr>
        <p:grpSpPr>
          <a:xfrm>
            <a:off x="3305156" y="1345103"/>
            <a:ext cx="533372" cy="533480"/>
            <a:chOff x="457200" y="1378813"/>
            <a:chExt cx="695400" cy="695450"/>
          </a:xfrm>
        </p:grpSpPr>
        <p:sp>
          <p:nvSpPr>
            <p:cNvPr id="453" name="Google Shape;453;p5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454" name="Google Shape;454;p5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50"/>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0"/>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7" name="Google Shape;457;p50"/>
          <p:cNvGrpSpPr/>
          <p:nvPr/>
        </p:nvGrpSpPr>
        <p:grpSpPr>
          <a:xfrm>
            <a:off x="6134081" y="1345853"/>
            <a:ext cx="533372" cy="533480"/>
            <a:chOff x="457200" y="1378813"/>
            <a:chExt cx="695400" cy="695450"/>
          </a:xfrm>
        </p:grpSpPr>
        <p:sp>
          <p:nvSpPr>
            <p:cNvPr id="458" name="Google Shape;458;p5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459" name="Google Shape;459;p5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5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2" name="Shape 462"/>
        <p:cNvGrpSpPr/>
        <p:nvPr/>
      </p:nvGrpSpPr>
      <p:grpSpPr>
        <a:xfrm>
          <a:off x="0" y="0"/>
          <a:ext cx="0" cy="0"/>
          <a:chOff x="0" y="0"/>
          <a:chExt cx="0" cy="0"/>
        </a:xfrm>
      </p:grpSpPr>
      <p:sp>
        <p:nvSpPr>
          <p:cNvPr id="463" name="Google Shape;463;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65" name="Google Shape;465;p5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66" name="Google Shape;466;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67" name="Google Shape;467;p5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68" name="Google Shape;46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5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470" name="Google Shape;470;p5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475" name="Google Shape;475;p5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476" name="Google Shape;476;p5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481" name="Google Shape;481;p5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482" name="Google Shape;482;p5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5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5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5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5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9" name="Shape 489"/>
        <p:cNvGrpSpPr/>
        <p:nvPr/>
      </p:nvGrpSpPr>
      <p:grpSpPr>
        <a:xfrm>
          <a:off x="0" y="0"/>
          <a:ext cx="0" cy="0"/>
          <a:chOff x="0" y="0"/>
          <a:chExt cx="0" cy="0"/>
        </a:xfrm>
      </p:grpSpPr>
      <p:sp>
        <p:nvSpPr>
          <p:cNvPr id="490" name="Google Shape;490;p5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93" name="Google Shape;493;p5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94" name="Google Shape;494;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95" name="Google Shape;495;p5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96" name="Google Shape;496;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5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5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5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5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04" name="Google Shape;504;p5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5" name="Google Shape;505;p52"/>
          <p:cNvPicPr preferRelativeResize="0"/>
          <p:nvPr/>
        </p:nvPicPr>
        <p:blipFill rotWithShape="1">
          <a:blip r:embed="rId3">
            <a:alphaModFix/>
          </a:blip>
          <a:srcRect b="236" l="0" r="0" t="227"/>
          <a:stretch/>
        </p:blipFill>
        <p:spPr>
          <a:xfrm>
            <a:off x="429768" y="2227098"/>
            <a:ext cx="785566" cy="606900"/>
          </a:xfrm>
          <a:prstGeom prst="rect">
            <a:avLst/>
          </a:prstGeom>
          <a:noFill/>
          <a:ln>
            <a:noFill/>
          </a:ln>
        </p:spPr>
      </p:pic>
      <p:pic>
        <p:nvPicPr>
          <p:cNvPr id="506" name="Google Shape;506;p52"/>
          <p:cNvPicPr preferRelativeResize="0"/>
          <p:nvPr/>
        </p:nvPicPr>
        <p:blipFill rotWithShape="1">
          <a:blip r:embed="rId3">
            <a:alphaModFix/>
          </a:blip>
          <a:srcRect b="236" l="0" r="0" t="227"/>
          <a:stretch/>
        </p:blipFill>
        <p:spPr>
          <a:xfrm>
            <a:off x="432306" y="3916573"/>
            <a:ext cx="785566" cy="606900"/>
          </a:xfrm>
          <a:prstGeom prst="rect">
            <a:avLst/>
          </a:prstGeom>
          <a:noFill/>
          <a:ln>
            <a:noFill/>
          </a:ln>
        </p:spPr>
      </p:pic>
      <p:pic>
        <p:nvPicPr>
          <p:cNvPr id="507" name="Google Shape;507;p5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8" name="Shape 508"/>
        <p:cNvGrpSpPr/>
        <p:nvPr/>
      </p:nvGrpSpPr>
      <p:grpSpPr>
        <a:xfrm>
          <a:off x="0" y="0"/>
          <a:ext cx="0" cy="0"/>
          <a:chOff x="0" y="0"/>
          <a:chExt cx="0" cy="0"/>
        </a:xfrm>
      </p:grpSpPr>
      <p:sp>
        <p:nvSpPr>
          <p:cNvPr id="509" name="Google Shape;509;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 name="Google Shape;511;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12" name="Google Shape;512;p5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13" name="Google Shape;513;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4" name="Google Shape;514;p5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15" name="Google Shape;515;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5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1" name="Google Shape;521;p5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5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3" name="Google Shape;523;p5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4" name="Google Shape;524;p53"/>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25" name="Google Shape;525;p53"/>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26" name="Google Shape;526;p5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 name="Shape 20"/>
        <p:cNvGrpSpPr/>
        <p:nvPr/>
      </p:nvGrpSpPr>
      <p:grpSpPr>
        <a:xfrm>
          <a:off x="0" y="0"/>
          <a:ext cx="0" cy="0"/>
          <a:chOff x="0" y="0"/>
          <a:chExt cx="0" cy="0"/>
        </a:xfrm>
      </p:grpSpPr>
      <p:pic>
        <p:nvPicPr>
          <p:cNvPr id="21" name="Google Shape;21;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 name="Google Shape;22;p2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27"/>
          <p:cNvSpPr txBox="1"/>
          <p:nvPr>
            <p:ph idx="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7" name="Shape 527"/>
        <p:cNvGrpSpPr/>
        <p:nvPr/>
      </p:nvGrpSpPr>
      <p:grpSpPr>
        <a:xfrm>
          <a:off x="0" y="0"/>
          <a:ext cx="0" cy="0"/>
          <a:chOff x="0" y="0"/>
          <a:chExt cx="0" cy="0"/>
        </a:xfrm>
      </p:grpSpPr>
      <p:sp>
        <p:nvSpPr>
          <p:cNvPr id="528" name="Google Shape;528;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1" name="Google Shape;531;p5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32" name="Google Shape;532;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33" name="Google Shape;533;p5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34" name="Google Shape;534;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5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6" name="Google Shape;536;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5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5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2" name="Google Shape;542;p5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3" name="Google Shape;543;p54"/>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44" name="Google Shape;544;p54"/>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5" name="Google Shape;545;p54"/>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6" name="Shape 546"/>
        <p:cNvGrpSpPr/>
        <p:nvPr/>
      </p:nvGrpSpPr>
      <p:grpSpPr>
        <a:xfrm>
          <a:off x="0" y="0"/>
          <a:ext cx="0" cy="0"/>
          <a:chOff x="0" y="0"/>
          <a:chExt cx="0" cy="0"/>
        </a:xfrm>
      </p:grpSpPr>
      <p:sp>
        <p:nvSpPr>
          <p:cNvPr id="547" name="Google Shape;54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50" name="Google Shape;550;p5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51" name="Google Shape;551;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52" name="Google Shape;552;p5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53" name="Google Shape;55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 name="Google Shape;554;p5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5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5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61" name="Google Shape;561;p55"/>
          <p:cNvPicPr preferRelativeResize="0"/>
          <p:nvPr/>
        </p:nvPicPr>
        <p:blipFill rotWithShape="1">
          <a:blip r:embed="rId2">
            <a:alphaModFix/>
          </a:blip>
          <a:srcRect b="463" l="0" r="0" t="475"/>
          <a:stretch/>
        </p:blipFill>
        <p:spPr>
          <a:xfrm>
            <a:off x="429768" y="1402811"/>
            <a:ext cx="785567" cy="606900"/>
          </a:xfrm>
          <a:prstGeom prst="rect">
            <a:avLst/>
          </a:prstGeom>
          <a:noFill/>
          <a:ln>
            <a:noFill/>
          </a:ln>
        </p:spPr>
      </p:pic>
      <p:pic>
        <p:nvPicPr>
          <p:cNvPr id="562" name="Google Shape;562;p55"/>
          <p:cNvPicPr preferRelativeResize="0"/>
          <p:nvPr/>
        </p:nvPicPr>
        <p:blipFill rotWithShape="1">
          <a:blip r:embed="rId2">
            <a:alphaModFix/>
          </a:blip>
          <a:srcRect b="463" l="0" r="0" t="475"/>
          <a:stretch/>
        </p:blipFill>
        <p:spPr>
          <a:xfrm>
            <a:off x="429768" y="2227098"/>
            <a:ext cx="785566" cy="606900"/>
          </a:xfrm>
          <a:prstGeom prst="rect">
            <a:avLst/>
          </a:prstGeom>
          <a:noFill/>
          <a:ln>
            <a:noFill/>
          </a:ln>
        </p:spPr>
      </p:pic>
      <p:pic>
        <p:nvPicPr>
          <p:cNvPr id="563" name="Google Shape;563;p55"/>
          <p:cNvPicPr preferRelativeResize="0"/>
          <p:nvPr/>
        </p:nvPicPr>
        <p:blipFill rotWithShape="1">
          <a:blip r:embed="rId2">
            <a:alphaModFix/>
          </a:blip>
          <a:srcRect b="463" l="0" r="0" t="475"/>
          <a:stretch/>
        </p:blipFill>
        <p:spPr>
          <a:xfrm>
            <a:off x="429768" y="3056198"/>
            <a:ext cx="785566" cy="606900"/>
          </a:xfrm>
          <a:prstGeom prst="rect">
            <a:avLst/>
          </a:prstGeom>
          <a:noFill/>
          <a:ln>
            <a:noFill/>
          </a:ln>
        </p:spPr>
      </p:pic>
      <p:pic>
        <p:nvPicPr>
          <p:cNvPr id="564" name="Google Shape;564;p55"/>
          <p:cNvPicPr preferRelativeResize="0"/>
          <p:nvPr/>
        </p:nvPicPr>
        <p:blipFill rotWithShape="1">
          <a:blip r:embed="rId2">
            <a:alphaModFix/>
          </a:blip>
          <a:srcRect b="463"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5" name="Shape 565"/>
        <p:cNvGrpSpPr/>
        <p:nvPr/>
      </p:nvGrpSpPr>
      <p:grpSpPr>
        <a:xfrm>
          <a:off x="0" y="0"/>
          <a:ext cx="0" cy="0"/>
          <a:chOff x="0" y="0"/>
          <a:chExt cx="0" cy="0"/>
        </a:xfrm>
      </p:grpSpPr>
      <p:sp>
        <p:nvSpPr>
          <p:cNvPr id="566" name="Google Shape;566;p5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69" name="Google Shape;569;p5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0" name="Google Shape;5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71" name="Google Shape;571;p5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2" name="Google Shape;572;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p5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5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8" name="Google Shape;578;p5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9" name="Google Shape;579;p5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5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2" name="Google Shape;582;p5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3" name="Google Shape;583;p56"/>
          <p:cNvPicPr preferRelativeResize="0"/>
          <p:nvPr/>
        </p:nvPicPr>
        <p:blipFill rotWithShape="1">
          <a:blip r:embed="rId3">
            <a:alphaModFix/>
          </a:blip>
          <a:srcRect b="236" l="0" r="0" t="227"/>
          <a:stretch/>
        </p:blipFill>
        <p:spPr>
          <a:xfrm>
            <a:off x="429768" y="2010348"/>
            <a:ext cx="785566" cy="606900"/>
          </a:xfrm>
          <a:prstGeom prst="rect">
            <a:avLst/>
          </a:prstGeom>
          <a:noFill/>
          <a:ln>
            <a:noFill/>
          </a:ln>
        </p:spPr>
      </p:pic>
      <p:pic>
        <p:nvPicPr>
          <p:cNvPr id="584" name="Google Shape;584;p56"/>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85" name="Google Shape;585;p56"/>
          <p:cNvPicPr preferRelativeResize="0"/>
          <p:nvPr/>
        </p:nvPicPr>
        <p:blipFill rotWithShape="1">
          <a:blip r:embed="rId3">
            <a:alphaModFix/>
          </a:blip>
          <a:srcRect b="236" l="0" r="0" t="227"/>
          <a:stretch/>
        </p:blipFill>
        <p:spPr>
          <a:xfrm>
            <a:off x="429768" y="3392773"/>
            <a:ext cx="785566" cy="606900"/>
          </a:xfrm>
          <a:prstGeom prst="rect">
            <a:avLst/>
          </a:prstGeom>
          <a:noFill/>
          <a:ln>
            <a:noFill/>
          </a:ln>
        </p:spPr>
      </p:pic>
      <p:pic>
        <p:nvPicPr>
          <p:cNvPr id="586" name="Google Shape;586;p56"/>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7" name="Shape 587"/>
        <p:cNvGrpSpPr/>
        <p:nvPr/>
      </p:nvGrpSpPr>
      <p:grpSpPr>
        <a:xfrm>
          <a:off x="0" y="0"/>
          <a:ext cx="0" cy="0"/>
          <a:chOff x="0" y="0"/>
          <a:chExt cx="0" cy="0"/>
        </a:xfrm>
      </p:grpSpPr>
      <p:sp>
        <p:nvSpPr>
          <p:cNvPr id="588" name="Google Shape;588;p5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0" name="Google Shape;590;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1" name="Google Shape;591;p5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2" name="Google Shape;592;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93" name="Google Shape;593;p5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4" name="Google Shape;594;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5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6" name="Google Shape;596;p5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5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p5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5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4" name="Google Shape;604;p5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5" name="Google Shape;605;p57"/>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06" name="Google Shape;606;p57"/>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7" name="Google Shape;607;p57"/>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08" name="Google Shape;608;p57"/>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9" name="Shape 609"/>
        <p:cNvGrpSpPr/>
        <p:nvPr/>
      </p:nvGrpSpPr>
      <p:grpSpPr>
        <a:xfrm>
          <a:off x="0" y="0"/>
          <a:ext cx="0" cy="0"/>
          <a:chOff x="0" y="0"/>
          <a:chExt cx="0" cy="0"/>
        </a:xfrm>
      </p:grpSpPr>
      <p:sp>
        <p:nvSpPr>
          <p:cNvPr id="610" name="Google Shape;610;p5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13" name="Google Shape;613;p5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14" name="Google Shape;614;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15" name="Google Shape;615;p5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6" name="Google Shape;616;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7" name="Google Shape;617;p5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5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5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3" name="Google Shape;623;p5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4" name="Google Shape;624;p5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26" name="Google Shape;626;p5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7" name="Google Shape;627;p58"/>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28" name="Google Shape;628;p58"/>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29" name="Google Shape;629;p58"/>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30" name="Google Shape;630;p58"/>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1" name="Shape 631"/>
        <p:cNvGrpSpPr/>
        <p:nvPr/>
      </p:nvGrpSpPr>
      <p:grpSpPr>
        <a:xfrm>
          <a:off x="0" y="0"/>
          <a:ext cx="0" cy="0"/>
          <a:chOff x="0" y="0"/>
          <a:chExt cx="0" cy="0"/>
        </a:xfrm>
      </p:grpSpPr>
      <p:sp>
        <p:nvSpPr>
          <p:cNvPr id="632" name="Google Shape;632;p5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35" name="Google Shape;635;p5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36" name="Google Shape;636;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37" name="Google Shape;637;p5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8" name="Google Shape;638;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5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5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5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5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5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8" name="Google Shape;648;p59"/>
          <p:cNvPicPr preferRelativeResize="0"/>
          <p:nvPr/>
        </p:nvPicPr>
        <p:blipFill rotWithShape="1">
          <a:blip r:embed="rId2">
            <a:alphaModFix/>
          </a:blip>
          <a:srcRect b="463" l="0" r="0" t="475"/>
          <a:stretch/>
        </p:blipFill>
        <p:spPr>
          <a:xfrm>
            <a:off x="429768" y="1314036"/>
            <a:ext cx="785567" cy="606900"/>
          </a:xfrm>
          <a:prstGeom prst="rect">
            <a:avLst/>
          </a:prstGeom>
          <a:noFill/>
          <a:ln>
            <a:noFill/>
          </a:ln>
        </p:spPr>
      </p:pic>
      <p:pic>
        <p:nvPicPr>
          <p:cNvPr id="649" name="Google Shape;649;p59"/>
          <p:cNvPicPr preferRelativeResize="0"/>
          <p:nvPr/>
        </p:nvPicPr>
        <p:blipFill rotWithShape="1">
          <a:blip r:embed="rId2">
            <a:alphaModFix/>
          </a:blip>
          <a:srcRect b="463" l="0" r="0" t="475"/>
          <a:stretch/>
        </p:blipFill>
        <p:spPr>
          <a:xfrm>
            <a:off x="429768" y="2010348"/>
            <a:ext cx="785566" cy="606900"/>
          </a:xfrm>
          <a:prstGeom prst="rect">
            <a:avLst/>
          </a:prstGeom>
          <a:noFill/>
          <a:ln>
            <a:noFill/>
          </a:ln>
        </p:spPr>
      </p:pic>
      <p:pic>
        <p:nvPicPr>
          <p:cNvPr id="650" name="Google Shape;650;p59"/>
          <p:cNvPicPr preferRelativeResize="0"/>
          <p:nvPr/>
        </p:nvPicPr>
        <p:blipFill rotWithShape="1">
          <a:blip r:embed="rId2">
            <a:alphaModFix/>
          </a:blip>
          <a:srcRect b="463" l="0" r="0" t="475"/>
          <a:stretch/>
        </p:blipFill>
        <p:spPr>
          <a:xfrm>
            <a:off x="429768" y="2701248"/>
            <a:ext cx="785566" cy="606900"/>
          </a:xfrm>
          <a:prstGeom prst="rect">
            <a:avLst/>
          </a:prstGeom>
          <a:noFill/>
          <a:ln>
            <a:noFill/>
          </a:ln>
        </p:spPr>
      </p:pic>
      <p:pic>
        <p:nvPicPr>
          <p:cNvPr id="651" name="Google Shape;651;p59"/>
          <p:cNvPicPr preferRelativeResize="0"/>
          <p:nvPr/>
        </p:nvPicPr>
        <p:blipFill rotWithShape="1">
          <a:blip r:embed="rId2">
            <a:alphaModFix/>
          </a:blip>
          <a:srcRect b="463" l="0" r="0" t="475"/>
          <a:stretch/>
        </p:blipFill>
        <p:spPr>
          <a:xfrm>
            <a:off x="429768" y="3392773"/>
            <a:ext cx="785566" cy="606900"/>
          </a:xfrm>
          <a:prstGeom prst="rect">
            <a:avLst/>
          </a:prstGeom>
          <a:noFill/>
          <a:ln>
            <a:noFill/>
          </a:ln>
        </p:spPr>
      </p:pic>
      <p:pic>
        <p:nvPicPr>
          <p:cNvPr id="652" name="Google Shape;652;p59"/>
          <p:cNvPicPr preferRelativeResize="0"/>
          <p:nvPr/>
        </p:nvPicPr>
        <p:blipFill rotWithShape="1">
          <a:blip r:embed="rId2">
            <a:alphaModFix/>
          </a:blip>
          <a:srcRect b="463"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3" name="Shape 653"/>
        <p:cNvGrpSpPr/>
        <p:nvPr/>
      </p:nvGrpSpPr>
      <p:grpSpPr>
        <a:xfrm>
          <a:off x="0" y="0"/>
          <a:ext cx="0" cy="0"/>
          <a:chOff x="0" y="0"/>
          <a:chExt cx="0" cy="0"/>
        </a:xfrm>
      </p:grpSpPr>
      <p:sp>
        <p:nvSpPr>
          <p:cNvPr id="654" name="Google Shape;654;p6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57" name="Google Shape;657;p6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58" name="Google Shape;658;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59" name="Google Shape;659;p6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0" name="Google Shape;660;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6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2" name="Google Shape;662;p6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8" name="Google Shape;668;p6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9" name="Google Shape;669;p6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6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6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72" name="Google Shape;672;p6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3" name="Google Shape;673;p60"/>
          <p:cNvPicPr preferRelativeResize="0"/>
          <p:nvPr/>
        </p:nvPicPr>
        <p:blipFill rotWithShape="1">
          <a:blip r:embed="rId3">
            <a:alphaModFix/>
          </a:blip>
          <a:srcRect b="236" l="0" r="0" t="227"/>
          <a:stretch/>
        </p:blipFill>
        <p:spPr>
          <a:xfrm>
            <a:off x="429768" y="1848847"/>
            <a:ext cx="577805" cy="446400"/>
          </a:xfrm>
          <a:prstGeom prst="rect">
            <a:avLst/>
          </a:prstGeom>
          <a:noFill/>
          <a:ln>
            <a:noFill/>
          </a:ln>
        </p:spPr>
      </p:pic>
      <p:pic>
        <p:nvPicPr>
          <p:cNvPr id="674" name="Google Shape;674;p6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5" name="Google Shape;675;p60"/>
          <p:cNvPicPr preferRelativeResize="0"/>
          <p:nvPr/>
        </p:nvPicPr>
        <p:blipFill rotWithShape="1">
          <a:blip r:embed="rId3">
            <a:alphaModFix/>
          </a:blip>
          <a:srcRect b="236" l="0" r="0" t="227"/>
          <a:stretch/>
        </p:blipFill>
        <p:spPr>
          <a:xfrm>
            <a:off x="429768" y="3040985"/>
            <a:ext cx="577805" cy="446400"/>
          </a:xfrm>
          <a:prstGeom prst="rect">
            <a:avLst/>
          </a:prstGeom>
          <a:noFill/>
          <a:ln>
            <a:noFill/>
          </a:ln>
        </p:spPr>
      </p:pic>
      <p:pic>
        <p:nvPicPr>
          <p:cNvPr id="676" name="Google Shape;676;p6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7" name="Google Shape;677;p60"/>
          <p:cNvPicPr preferRelativeResize="0"/>
          <p:nvPr/>
        </p:nvPicPr>
        <p:blipFill rotWithShape="1">
          <a:blip r:embed="rId3">
            <a:alphaModFix/>
          </a:blip>
          <a:srcRect b="236"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8" name="Shape 678"/>
        <p:cNvGrpSpPr/>
        <p:nvPr/>
      </p:nvGrpSpPr>
      <p:grpSpPr>
        <a:xfrm>
          <a:off x="0" y="0"/>
          <a:ext cx="0" cy="0"/>
          <a:chOff x="0" y="0"/>
          <a:chExt cx="0" cy="0"/>
        </a:xfrm>
      </p:grpSpPr>
      <p:sp>
        <p:nvSpPr>
          <p:cNvPr id="679" name="Google Shape;679;p6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82" name="Google Shape;682;p6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3" name="Google Shape;683;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84" name="Google Shape;684;p6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5" name="Google Shape;685;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6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6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3" name="Google Shape;693;p6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6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6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6" name="Google Shape;696;p6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7" name="Google Shape;697;p6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8" name="Google Shape;698;p6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9" name="Google Shape;699;p6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0" name="Google Shape;700;p6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1" name="Google Shape;701;p6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2" name="Google Shape;702;p6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3" name="Shape 703"/>
        <p:cNvGrpSpPr/>
        <p:nvPr/>
      </p:nvGrpSpPr>
      <p:grpSpPr>
        <a:xfrm>
          <a:off x="0" y="0"/>
          <a:ext cx="0" cy="0"/>
          <a:chOff x="0" y="0"/>
          <a:chExt cx="0" cy="0"/>
        </a:xfrm>
      </p:grpSpPr>
      <p:sp>
        <p:nvSpPr>
          <p:cNvPr id="704" name="Google Shape;704;p6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07" name="Google Shape;707;p6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08" name="Google Shape;708;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09" name="Google Shape;709;p6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0" name="Google Shape;710;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6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6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6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6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0" name="Google Shape;720;p6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6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2" name="Google Shape;722;p6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3" name="Google Shape;723;p62"/>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24" name="Google Shape;724;p62"/>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25" name="Google Shape;725;p62"/>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26" name="Google Shape;726;p62"/>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27" name="Google Shape;727;p62"/>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8" name="Shape 728"/>
        <p:cNvGrpSpPr/>
        <p:nvPr/>
      </p:nvGrpSpPr>
      <p:grpSpPr>
        <a:xfrm>
          <a:off x="0" y="0"/>
          <a:ext cx="0" cy="0"/>
          <a:chOff x="0" y="0"/>
          <a:chExt cx="0" cy="0"/>
        </a:xfrm>
      </p:grpSpPr>
      <p:sp>
        <p:nvSpPr>
          <p:cNvPr id="729" name="Google Shape;729;p6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2" name="Google Shape;732;p6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3" name="Google Shape;733;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34" name="Google Shape;734;p6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35" name="Google Shape;735;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6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6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6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6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6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6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47" name="Google Shape;747;p6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8" name="Google Shape;748;p63"/>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49" name="Google Shape;749;p63"/>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50" name="Google Shape;750;p63"/>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51" name="Google Shape;751;p63"/>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52" name="Google Shape;752;p63"/>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6" name="Shape 26"/>
        <p:cNvGrpSpPr/>
        <p:nvPr/>
      </p:nvGrpSpPr>
      <p:grpSpPr>
        <a:xfrm>
          <a:off x="0" y="0"/>
          <a:ext cx="0" cy="0"/>
          <a:chOff x="0" y="0"/>
          <a:chExt cx="0" cy="0"/>
        </a:xfrm>
      </p:grpSpPr>
      <p:pic>
        <p:nvPicPr>
          <p:cNvPr id="27" name="Google Shape;27;p28"/>
          <p:cNvPicPr preferRelativeResize="0"/>
          <p:nvPr/>
        </p:nvPicPr>
        <p:blipFill rotWithShape="1">
          <a:blip r:embed="rId2">
            <a:alphaModFix/>
          </a:blip>
          <a:srcRect b="118" l="0" r="0" t="118"/>
          <a:stretch/>
        </p:blipFill>
        <p:spPr>
          <a:xfrm>
            <a:off x="7048950" y="910275"/>
            <a:ext cx="1828800" cy="3784798"/>
          </a:xfrm>
          <a:prstGeom prst="rect">
            <a:avLst/>
          </a:prstGeom>
          <a:noFill/>
          <a:ln>
            <a:noFill/>
          </a:ln>
        </p:spPr>
      </p:pic>
      <p:sp>
        <p:nvSpPr>
          <p:cNvPr id="28" name="Google Shape;28;p28"/>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30" name="Google Shape;30;p28"/>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28"/>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3" name="Google Shape;33;p2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34" name="Google Shape;34;p2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 name="Google Shape;35;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3" name="Shape 753"/>
        <p:cNvGrpSpPr/>
        <p:nvPr/>
      </p:nvGrpSpPr>
      <p:grpSpPr>
        <a:xfrm>
          <a:off x="0" y="0"/>
          <a:ext cx="0" cy="0"/>
          <a:chOff x="0" y="0"/>
          <a:chExt cx="0" cy="0"/>
        </a:xfrm>
      </p:grpSpPr>
      <p:sp>
        <p:nvSpPr>
          <p:cNvPr id="754" name="Google Shape;754;p6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57" name="Google Shape;757;p6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58" name="Google Shape;758;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59" name="Google Shape;759;p6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0" name="Google Shape;760;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6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6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6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6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6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6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6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74" name="Google Shape;774;p6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5" name="Google Shape;775;p64"/>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776" name="Google Shape;776;p6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7" name="Google Shape;777;p64"/>
          <p:cNvPicPr preferRelativeResize="0"/>
          <p:nvPr/>
        </p:nvPicPr>
        <p:blipFill rotWithShape="1">
          <a:blip r:embed="rId3">
            <a:alphaModFix/>
          </a:blip>
          <a:srcRect b="1036" l="0" r="0" t="1047"/>
          <a:stretch/>
        </p:blipFill>
        <p:spPr>
          <a:xfrm>
            <a:off x="429768" y="2755163"/>
            <a:ext cx="521208" cy="396118"/>
          </a:xfrm>
          <a:prstGeom prst="rect">
            <a:avLst/>
          </a:prstGeom>
          <a:noFill/>
          <a:ln>
            <a:noFill/>
          </a:ln>
        </p:spPr>
      </p:pic>
      <p:pic>
        <p:nvPicPr>
          <p:cNvPr id="778" name="Google Shape;778;p6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9" name="Google Shape;779;p64"/>
          <p:cNvPicPr preferRelativeResize="0"/>
          <p:nvPr/>
        </p:nvPicPr>
        <p:blipFill rotWithShape="1">
          <a:blip r:embed="rId3">
            <a:alphaModFix/>
          </a:blip>
          <a:srcRect b="1388" l="0" r="0" t="1380"/>
          <a:stretch/>
        </p:blipFill>
        <p:spPr>
          <a:xfrm>
            <a:off x="429768" y="3794760"/>
            <a:ext cx="520980" cy="393192"/>
          </a:xfrm>
          <a:prstGeom prst="rect">
            <a:avLst/>
          </a:prstGeom>
          <a:noFill/>
          <a:ln>
            <a:noFill/>
          </a:ln>
        </p:spPr>
      </p:pic>
      <p:pic>
        <p:nvPicPr>
          <p:cNvPr id="780" name="Google Shape;780;p6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1" name="Shape 781"/>
        <p:cNvGrpSpPr/>
        <p:nvPr/>
      </p:nvGrpSpPr>
      <p:grpSpPr>
        <a:xfrm>
          <a:off x="0" y="0"/>
          <a:ext cx="0" cy="0"/>
          <a:chOff x="0" y="0"/>
          <a:chExt cx="0" cy="0"/>
        </a:xfrm>
      </p:grpSpPr>
      <p:sp>
        <p:nvSpPr>
          <p:cNvPr id="782" name="Google Shape;782;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85" name="Google Shape;785;p6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86" name="Google Shape;786;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87" name="Google Shape;787;p6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88" name="Google Shape;788;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9" name="Google Shape;789;p6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0" name="Google Shape;800;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2" name="Google Shape;802;p6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3" name="Google Shape;803;p6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4" name="Google Shape;804;p6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5" name="Google Shape;805;p6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6" name="Google Shape;806;p6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7" name="Google Shape;807;p6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8" name="Google Shape;808;p6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9" name="Shape 809"/>
        <p:cNvGrpSpPr/>
        <p:nvPr/>
      </p:nvGrpSpPr>
      <p:grpSpPr>
        <a:xfrm>
          <a:off x="0" y="0"/>
          <a:ext cx="0" cy="0"/>
          <a:chOff x="0" y="0"/>
          <a:chExt cx="0" cy="0"/>
        </a:xfrm>
      </p:grpSpPr>
      <p:sp>
        <p:nvSpPr>
          <p:cNvPr id="810" name="Google Shape;810;p6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2" name="Google Shape;812;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3" name="Google Shape;813;p6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14" name="Google Shape;814;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15" name="Google Shape;815;p6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16" name="Google Shape;816;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6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6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6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6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4" name="Google Shape;824;p6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6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8" name="Google Shape;828;p6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0" name="Google Shape;830;p6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1" name="Google Shape;831;p66"/>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32" name="Google Shape;832;p66"/>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33" name="Google Shape;833;p66"/>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34" name="Google Shape;834;p66"/>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35" name="Google Shape;835;p66"/>
          <p:cNvPicPr preferRelativeResize="0"/>
          <p:nvPr/>
        </p:nvPicPr>
        <p:blipFill rotWithShape="1">
          <a:blip r:embed="rId2">
            <a:alphaModFix/>
          </a:blip>
          <a:srcRect b="2891" l="0" r="0" t="2882"/>
          <a:stretch/>
        </p:blipFill>
        <p:spPr>
          <a:xfrm>
            <a:off x="429768" y="3794760"/>
            <a:ext cx="520980" cy="393192"/>
          </a:xfrm>
          <a:prstGeom prst="rect">
            <a:avLst/>
          </a:prstGeom>
          <a:noFill/>
          <a:ln>
            <a:noFill/>
          </a:ln>
        </p:spPr>
      </p:pic>
      <p:pic>
        <p:nvPicPr>
          <p:cNvPr id="836" name="Google Shape;836;p66"/>
          <p:cNvPicPr preferRelativeResize="0"/>
          <p:nvPr/>
        </p:nvPicPr>
        <p:blipFill rotWithShape="1">
          <a:blip r:embed="rId2">
            <a:alphaModFix/>
          </a:blip>
          <a:srcRect b="2891" l="0" r="0" t="2882"/>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7" name="Shape 837"/>
        <p:cNvGrpSpPr/>
        <p:nvPr/>
      </p:nvGrpSpPr>
      <p:grpSpPr>
        <a:xfrm>
          <a:off x="0" y="0"/>
          <a:ext cx="0" cy="0"/>
          <a:chOff x="0" y="0"/>
          <a:chExt cx="0" cy="0"/>
        </a:xfrm>
      </p:grpSpPr>
      <p:sp>
        <p:nvSpPr>
          <p:cNvPr id="838" name="Google Shape;838;p6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0" name="Google Shape;840;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1" name="Google Shape;841;p6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42" name="Google Shape;842;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43" name="Google Shape;843;p6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4" name="Google Shape;844;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6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6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8" name="Google Shape;848;p6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0" name="Google Shape;850;p6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2" name="Google Shape;852;p6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6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6" name="Google Shape;856;p6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58" name="Google Shape;858;p67"/>
          <p:cNvPicPr preferRelativeResize="0"/>
          <p:nvPr/>
        </p:nvPicPr>
        <p:blipFill rotWithShape="1">
          <a:blip r:embed="rId2">
            <a:alphaModFix/>
          </a:blip>
          <a:srcRect b="1274" l="0" r="0" t="1276"/>
          <a:stretch/>
        </p:blipFill>
        <p:spPr>
          <a:xfrm>
            <a:off x="429768" y="1171588"/>
            <a:ext cx="521208" cy="396118"/>
          </a:xfrm>
          <a:prstGeom prst="rect">
            <a:avLst/>
          </a:prstGeom>
          <a:noFill/>
          <a:ln>
            <a:noFill/>
          </a:ln>
        </p:spPr>
      </p:pic>
      <p:pic>
        <p:nvPicPr>
          <p:cNvPr id="859" name="Google Shape;859;p67"/>
          <p:cNvPicPr preferRelativeResize="0"/>
          <p:nvPr/>
        </p:nvPicPr>
        <p:blipFill rotWithShape="1">
          <a:blip r:embed="rId2">
            <a:alphaModFix/>
          </a:blip>
          <a:srcRect b="1274" l="0" r="0" t="1276"/>
          <a:stretch/>
        </p:blipFill>
        <p:spPr>
          <a:xfrm>
            <a:off x="429768" y="1709650"/>
            <a:ext cx="521208" cy="396119"/>
          </a:xfrm>
          <a:prstGeom prst="rect">
            <a:avLst/>
          </a:prstGeom>
          <a:noFill/>
          <a:ln>
            <a:noFill/>
          </a:ln>
        </p:spPr>
      </p:pic>
      <p:pic>
        <p:nvPicPr>
          <p:cNvPr id="860" name="Google Shape;860;p67"/>
          <p:cNvPicPr preferRelativeResize="0"/>
          <p:nvPr/>
        </p:nvPicPr>
        <p:blipFill rotWithShape="1">
          <a:blip r:embed="rId2">
            <a:alphaModFix/>
          </a:blip>
          <a:srcRect b="1274" l="0" r="0" t="1276"/>
          <a:stretch/>
        </p:blipFill>
        <p:spPr>
          <a:xfrm>
            <a:off x="429768" y="2205600"/>
            <a:ext cx="521208" cy="396118"/>
          </a:xfrm>
          <a:prstGeom prst="rect">
            <a:avLst/>
          </a:prstGeom>
          <a:noFill/>
          <a:ln>
            <a:noFill/>
          </a:ln>
        </p:spPr>
      </p:pic>
      <p:pic>
        <p:nvPicPr>
          <p:cNvPr id="861" name="Google Shape;861;p67"/>
          <p:cNvPicPr preferRelativeResize="0"/>
          <p:nvPr/>
        </p:nvPicPr>
        <p:blipFill rotWithShape="1">
          <a:blip r:embed="rId2">
            <a:alphaModFix/>
          </a:blip>
          <a:srcRect b="1274" l="0" r="0" t="1276"/>
          <a:stretch/>
        </p:blipFill>
        <p:spPr>
          <a:xfrm>
            <a:off x="429768" y="2755163"/>
            <a:ext cx="521208" cy="396119"/>
          </a:xfrm>
          <a:prstGeom prst="rect">
            <a:avLst/>
          </a:prstGeom>
          <a:noFill/>
          <a:ln>
            <a:noFill/>
          </a:ln>
        </p:spPr>
      </p:pic>
      <p:pic>
        <p:nvPicPr>
          <p:cNvPr id="862" name="Google Shape;862;p67"/>
          <p:cNvPicPr preferRelativeResize="0"/>
          <p:nvPr/>
        </p:nvPicPr>
        <p:blipFill rotWithShape="1">
          <a:blip r:embed="rId2">
            <a:alphaModFix/>
          </a:blip>
          <a:srcRect b="1274" l="0" r="0" t="1276"/>
          <a:stretch/>
        </p:blipFill>
        <p:spPr>
          <a:xfrm>
            <a:off x="429768" y="3277788"/>
            <a:ext cx="521208" cy="396118"/>
          </a:xfrm>
          <a:prstGeom prst="rect">
            <a:avLst/>
          </a:prstGeom>
          <a:noFill/>
          <a:ln>
            <a:noFill/>
          </a:ln>
        </p:spPr>
      </p:pic>
      <p:pic>
        <p:nvPicPr>
          <p:cNvPr id="863" name="Google Shape;863;p67"/>
          <p:cNvPicPr preferRelativeResize="0"/>
          <p:nvPr/>
        </p:nvPicPr>
        <p:blipFill rotWithShape="1">
          <a:blip r:embed="rId2">
            <a:alphaModFix/>
          </a:blip>
          <a:srcRect b="1615" l="0" r="0" t="1616"/>
          <a:stretch/>
        </p:blipFill>
        <p:spPr>
          <a:xfrm>
            <a:off x="429768" y="3794760"/>
            <a:ext cx="520980" cy="393192"/>
          </a:xfrm>
          <a:prstGeom prst="rect">
            <a:avLst/>
          </a:prstGeom>
          <a:noFill/>
          <a:ln>
            <a:noFill/>
          </a:ln>
        </p:spPr>
      </p:pic>
      <p:pic>
        <p:nvPicPr>
          <p:cNvPr id="864" name="Google Shape;864;p67"/>
          <p:cNvPicPr preferRelativeResize="0"/>
          <p:nvPr/>
        </p:nvPicPr>
        <p:blipFill rotWithShape="1">
          <a:blip r:embed="rId2">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5" name="Shape 865"/>
        <p:cNvGrpSpPr/>
        <p:nvPr/>
      </p:nvGrpSpPr>
      <p:grpSpPr>
        <a:xfrm>
          <a:off x="0" y="0"/>
          <a:ext cx="0" cy="0"/>
          <a:chOff x="0" y="0"/>
          <a:chExt cx="0" cy="0"/>
        </a:xfrm>
      </p:grpSpPr>
      <p:sp>
        <p:nvSpPr>
          <p:cNvPr id="866" name="Google Shape;866;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7" name="Google Shape;867;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68" name="Google Shape;868;p6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69" name="Google Shape;869;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70" name="Google Shape;870;p6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1" name="Google Shape;871;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2" name="Google Shape;872;p6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6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6" name="Google Shape;876;p6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8" name="Google Shape;878;p6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0" name="Google Shape;880;p6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2" name="Google Shape;882;p6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6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6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8" name="Google Shape;888;p6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9" name="Google Shape;889;p68"/>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890" name="Google Shape;890;p6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1" name="Google Shape;891;p68"/>
          <p:cNvPicPr preferRelativeResize="0"/>
          <p:nvPr/>
        </p:nvPicPr>
        <p:blipFill rotWithShape="1">
          <a:blip r:embed="rId3">
            <a:alphaModFix/>
          </a:blip>
          <a:srcRect b="1036" l="0" r="0" t="1047"/>
          <a:stretch/>
        </p:blipFill>
        <p:spPr>
          <a:xfrm>
            <a:off x="429768" y="2577303"/>
            <a:ext cx="475488" cy="361371"/>
          </a:xfrm>
          <a:prstGeom prst="rect">
            <a:avLst/>
          </a:prstGeom>
          <a:noFill/>
          <a:ln>
            <a:noFill/>
          </a:ln>
        </p:spPr>
      </p:pic>
      <p:pic>
        <p:nvPicPr>
          <p:cNvPr id="892" name="Google Shape;892;p6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3" name="Google Shape;893;p68"/>
          <p:cNvPicPr preferRelativeResize="0"/>
          <p:nvPr/>
        </p:nvPicPr>
        <p:blipFill rotWithShape="1">
          <a:blip r:embed="rId3">
            <a:alphaModFix/>
          </a:blip>
          <a:srcRect b="1036" l="0" r="0" t="1047"/>
          <a:stretch/>
        </p:blipFill>
        <p:spPr>
          <a:xfrm>
            <a:off x="429768" y="3438144"/>
            <a:ext cx="475488" cy="361371"/>
          </a:xfrm>
          <a:prstGeom prst="rect">
            <a:avLst/>
          </a:prstGeom>
          <a:noFill/>
          <a:ln>
            <a:noFill/>
          </a:ln>
        </p:spPr>
      </p:pic>
      <p:pic>
        <p:nvPicPr>
          <p:cNvPr id="894" name="Google Shape;894;p6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5" name="Google Shape;895;p68"/>
          <p:cNvPicPr preferRelativeResize="0"/>
          <p:nvPr/>
        </p:nvPicPr>
        <p:blipFill rotWithShape="1">
          <a:blip r:embed="rId3">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6" name="Shape 896"/>
        <p:cNvGrpSpPr/>
        <p:nvPr/>
      </p:nvGrpSpPr>
      <p:grpSpPr>
        <a:xfrm>
          <a:off x="0" y="0"/>
          <a:ext cx="0" cy="0"/>
          <a:chOff x="0" y="0"/>
          <a:chExt cx="0" cy="0"/>
        </a:xfrm>
      </p:grpSpPr>
      <p:sp>
        <p:nvSpPr>
          <p:cNvPr id="897" name="Google Shape;897;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9" name="Google Shape;899;p6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0" name="Google Shape;900;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01" name="Google Shape;901;p6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02" name="Google Shape;902;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6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6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6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6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1" name="Google Shape;911;p6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3" name="Google Shape;913;p6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5" name="Google Shape;915;p6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7" name="Google Shape;917;p6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19" name="Google Shape;919;p6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0" name="Google Shape;920;p6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1" name="Google Shape;921;p6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2" name="Google Shape;922;p6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3" name="Google Shape;923;p6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4" name="Google Shape;924;p6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5" name="Google Shape;925;p6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6" name="Google Shape;926;p6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7" name="Shape 927"/>
        <p:cNvGrpSpPr/>
        <p:nvPr/>
      </p:nvGrpSpPr>
      <p:grpSpPr>
        <a:xfrm>
          <a:off x="0" y="0"/>
          <a:ext cx="0" cy="0"/>
          <a:chOff x="0" y="0"/>
          <a:chExt cx="0" cy="0"/>
        </a:xfrm>
      </p:grpSpPr>
      <p:sp>
        <p:nvSpPr>
          <p:cNvPr id="928" name="Google Shape;928;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30" name="Google Shape;930;p7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31" name="Google Shape;931;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32" name="Google Shape;932;p7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33" name="Google Shape;933;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7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7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7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0" name="Google Shape;940;p7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7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7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7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8" name="Google Shape;948;p7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50" name="Google Shape;950;p7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1" name="Google Shape;951;p70"/>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52" name="Google Shape;952;p70"/>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53" name="Google Shape;953;p70"/>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54" name="Google Shape;954;p70"/>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55" name="Google Shape;955;p70"/>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56" name="Google Shape;956;p70"/>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57" name="Google Shape;957;p70"/>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8" name="Shape 958"/>
        <p:cNvGrpSpPr/>
        <p:nvPr/>
      </p:nvGrpSpPr>
      <p:grpSpPr>
        <a:xfrm>
          <a:off x="0" y="0"/>
          <a:ext cx="0" cy="0"/>
          <a:chOff x="0" y="0"/>
          <a:chExt cx="0" cy="0"/>
        </a:xfrm>
      </p:grpSpPr>
      <p:sp>
        <p:nvSpPr>
          <p:cNvPr id="959" name="Google Shape;959;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61" name="Google Shape;961;p7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2" name="Google Shape;962;p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63" name="Google Shape;963;p7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64" name="Google Shape;964;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7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7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7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7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3" name="Google Shape;973;p7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5" name="Google Shape;975;p7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7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7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81" name="Google Shape;981;p71"/>
          <p:cNvPicPr preferRelativeResize="0"/>
          <p:nvPr/>
        </p:nvPicPr>
        <p:blipFill rotWithShape="1">
          <a:blip r:embed="rId2">
            <a:alphaModFix/>
          </a:blip>
          <a:srcRect b="1274" l="0" r="0" t="1276"/>
          <a:stretch/>
        </p:blipFill>
        <p:spPr>
          <a:xfrm>
            <a:off x="429768" y="1261872"/>
            <a:ext cx="475488" cy="361371"/>
          </a:xfrm>
          <a:prstGeom prst="rect">
            <a:avLst/>
          </a:prstGeom>
          <a:noFill/>
          <a:ln>
            <a:noFill/>
          </a:ln>
        </p:spPr>
      </p:pic>
      <p:pic>
        <p:nvPicPr>
          <p:cNvPr id="982" name="Google Shape;982;p71"/>
          <p:cNvPicPr preferRelativeResize="0"/>
          <p:nvPr/>
        </p:nvPicPr>
        <p:blipFill rotWithShape="1">
          <a:blip r:embed="rId2">
            <a:alphaModFix/>
          </a:blip>
          <a:srcRect b="1274" l="0" r="0" t="1276"/>
          <a:stretch/>
        </p:blipFill>
        <p:spPr>
          <a:xfrm>
            <a:off x="429768" y="1709928"/>
            <a:ext cx="475488" cy="361371"/>
          </a:xfrm>
          <a:prstGeom prst="rect">
            <a:avLst/>
          </a:prstGeom>
          <a:noFill/>
          <a:ln>
            <a:noFill/>
          </a:ln>
        </p:spPr>
      </p:pic>
      <p:pic>
        <p:nvPicPr>
          <p:cNvPr id="983" name="Google Shape;983;p71"/>
          <p:cNvPicPr preferRelativeResize="0"/>
          <p:nvPr/>
        </p:nvPicPr>
        <p:blipFill rotWithShape="1">
          <a:blip r:embed="rId2">
            <a:alphaModFix/>
          </a:blip>
          <a:srcRect b="1274" l="0" r="0" t="1276"/>
          <a:stretch/>
        </p:blipFill>
        <p:spPr>
          <a:xfrm>
            <a:off x="429768" y="2129247"/>
            <a:ext cx="475488" cy="361371"/>
          </a:xfrm>
          <a:prstGeom prst="rect">
            <a:avLst/>
          </a:prstGeom>
          <a:noFill/>
          <a:ln>
            <a:noFill/>
          </a:ln>
        </p:spPr>
      </p:pic>
      <p:pic>
        <p:nvPicPr>
          <p:cNvPr id="984" name="Google Shape;984;p71"/>
          <p:cNvPicPr preferRelativeResize="0"/>
          <p:nvPr/>
        </p:nvPicPr>
        <p:blipFill rotWithShape="1">
          <a:blip r:embed="rId2">
            <a:alphaModFix/>
          </a:blip>
          <a:srcRect b="1274" l="0" r="0" t="1276"/>
          <a:stretch/>
        </p:blipFill>
        <p:spPr>
          <a:xfrm>
            <a:off x="429768" y="2577303"/>
            <a:ext cx="475488" cy="361371"/>
          </a:xfrm>
          <a:prstGeom prst="rect">
            <a:avLst/>
          </a:prstGeom>
          <a:noFill/>
          <a:ln>
            <a:noFill/>
          </a:ln>
        </p:spPr>
      </p:pic>
      <p:pic>
        <p:nvPicPr>
          <p:cNvPr id="985" name="Google Shape;985;p71"/>
          <p:cNvPicPr preferRelativeResize="0"/>
          <p:nvPr/>
        </p:nvPicPr>
        <p:blipFill rotWithShape="1">
          <a:blip r:embed="rId2">
            <a:alphaModFix/>
          </a:blip>
          <a:srcRect b="1274" l="0" r="0" t="1276"/>
          <a:stretch/>
        </p:blipFill>
        <p:spPr>
          <a:xfrm>
            <a:off x="429768" y="2999232"/>
            <a:ext cx="475488" cy="361371"/>
          </a:xfrm>
          <a:prstGeom prst="rect">
            <a:avLst/>
          </a:prstGeom>
          <a:noFill/>
          <a:ln>
            <a:noFill/>
          </a:ln>
        </p:spPr>
      </p:pic>
      <p:pic>
        <p:nvPicPr>
          <p:cNvPr id="986" name="Google Shape;986;p71"/>
          <p:cNvPicPr preferRelativeResize="0"/>
          <p:nvPr/>
        </p:nvPicPr>
        <p:blipFill rotWithShape="1">
          <a:blip r:embed="rId2">
            <a:alphaModFix/>
          </a:blip>
          <a:srcRect b="1274" l="0" r="0" t="1276"/>
          <a:stretch/>
        </p:blipFill>
        <p:spPr>
          <a:xfrm>
            <a:off x="429768" y="3438144"/>
            <a:ext cx="475488" cy="361371"/>
          </a:xfrm>
          <a:prstGeom prst="rect">
            <a:avLst/>
          </a:prstGeom>
          <a:noFill/>
          <a:ln>
            <a:noFill/>
          </a:ln>
        </p:spPr>
      </p:pic>
      <p:pic>
        <p:nvPicPr>
          <p:cNvPr id="987" name="Google Shape;987;p71"/>
          <p:cNvPicPr preferRelativeResize="0"/>
          <p:nvPr/>
        </p:nvPicPr>
        <p:blipFill rotWithShape="1">
          <a:blip r:embed="rId2">
            <a:alphaModFix/>
          </a:blip>
          <a:srcRect b="1274" l="0" r="0" t="1276"/>
          <a:stretch/>
        </p:blipFill>
        <p:spPr>
          <a:xfrm>
            <a:off x="429768" y="3877056"/>
            <a:ext cx="475488" cy="361371"/>
          </a:xfrm>
          <a:prstGeom prst="rect">
            <a:avLst/>
          </a:prstGeom>
          <a:noFill/>
          <a:ln>
            <a:noFill/>
          </a:ln>
        </p:spPr>
      </p:pic>
      <p:pic>
        <p:nvPicPr>
          <p:cNvPr id="988" name="Google Shape;988;p71"/>
          <p:cNvPicPr preferRelativeResize="0"/>
          <p:nvPr/>
        </p:nvPicPr>
        <p:blipFill rotWithShape="1">
          <a:blip r:embed="rId2">
            <a:alphaModFix/>
          </a:blip>
          <a:srcRect b="1274"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9" name="Shape 989"/>
        <p:cNvGrpSpPr/>
        <p:nvPr/>
      </p:nvGrpSpPr>
      <p:grpSpPr>
        <a:xfrm>
          <a:off x="0" y="0"/>
          <a:ext cx="0" cy="0"/>
          <a:chOff x="0" y="0"/>
          <a:chExt cx="0" cy="0"/>
        </a:xfrm>
      </p:grpSpPr>
      <p:pic>
        <p:nvPicPr>
          <p:cNvPr id="990" name="Google Shape;990;p72"/>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991" name="Google Shape;991;p7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3" name="Google Shape;993;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94" name="Google Shape;994;p72"/>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995" name="Google Shape;995;p7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FIST TO FIVE:</a:t>
            </a:r>
            <a:endParaRPr b="0" i="0" sz="2400" u="none" cap="none" strike="noStrike">
              <a:solidFill>
                <a:srgbClr val="000000"/>
              </a:solidFill>
              <a:latin typeface="Roboto"/>
              <a:ea typeface="Roboto"/>
              <a:cs typeface="Roboto"/>
              <a:sym typeface="Roboto"/>
            </a:endParaRPr>
          </a:p>
        </p:txBody>
      </p:sp>
      <p:cxnSp>
        <p:nvCxnSpPr>
          <p:cNvPr id="996" name="Google Shape;996;p72"/>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7" name="Shape 997"/>
        <p:cNvGrpSpPr/>
        <p:nvPr/>
      </p:nvGrpSpPr>
      <p:grpSpPr>
        <a:xfrm>
          <a:off x="0" y="0"/>
          <a:ext cx="0" cy="0"/>
          <a:chOff x="0" y="0"/>
          <a:chExt cx="0" cy="0"/>
        </a:xfrm>
      </p:grpSpPr>
      <p:pic>
        <p:nvPicPr>
          <p:cNvPr id="998" name="Google Shape;998;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9" name="Google Shape;999;p7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0" name="Google Shape;1000;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7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Roboto"/>
                <a:ea typeface="Roboto"/>
                <a:cs typeface="Roboto"/>
                <a:sym typeface="Roboto"/>
              </a:rPr>
              <a:t>Time’s Up! </a:t>
            </a:r>
            <a:r>
              <a:rPr b="0" i="0" lang="en-US"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002" name="Google Shape;1002;p73"/>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25. Numbered 1–2 (Blue)">
    <p:spTree>
      <p:nvGrpSpPr>
        <p:cNvPr id="36" name="Shape 36"/>
        <p:cNvGrpSpPr/>
        <p:nvPr/>
      </p:nvGrpSpPr>
      <p:grpSpPr>
        <a:xfrm>
          <a:off x="0" y="0"/>
          <a:ext cx="0" cy="0"/>
          <a:chOff x="0" y="0"/>
          <a:chExt cx="0" cy="0"/>
        </a:xfrm>
      </p:grpSpPr>
      <p:pic>
        <p:nvPicPr>
          <p:cNvPr id="37" name="Google Shape;37;p29"/>
          <p:cNvPicPr preferRelativeResize="0"/>
          <p:nvPr/>
        </p:nvPicPr>
        <p:blipFill rotWithShape="1">
          <a:blip r:embed="rId2">
            <a:alphaModFix/>
          </a:blip>
          <a:srcRect b="0" l="0" r="0" t="0"/>
          <a:stretch/>
        </p:blipFill>
        <p:spPr>
          <a:xfrm>
            <a:off x="4286275" y="649650"/>
            <a:ext cx="827450" cy="4115237"/>
          </a:xfrm>
          <a:prstGeom prst="rect">
            <a:avLst/>
          </a:prstGeom>
          <a:noFill/>
          <a:ln>
            <a:noFill/>
          </a:ln>
        </p:spPr>
      </p:pic>
      <p:sp>
        <p:nvSpPr>
          <p:cNvPr id="38" name="Google Shape;38;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 name="Google Shape;39;p2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0" name="Google Shape;40;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1" name="Google Shape;41;p2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2" name="Google Shape;4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29"/>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29"/>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System Hardening</a:t>
            </a:r>
            <a:endParaRPr b="0" i="0" sz="2100" u="none" cap="none" strike="noStrike">
              <a:solidFill>
                <a:srgbClr val="FFFFFF"/>
              </a:solidFill>
              <a:latin typeface="Roboto Light"/>
              <a:ea typeface="Roboto Light"/>
              <a:cs typeface="Roboto Light"/>
              <a:sym typeface="Roboto Light"/>
            </a:endParaRPr>
          </a:p>
        </p:txBody>
      </p:sp>
      <p:sp>
        <p:nvSpPr>
          <p:cNvPr id="45" name="Google Shape;45;p29"/>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9"/>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Alarm</a:t>
            </a:r>
            <a:endParaRPr b="0" i="0" sz="2100" u="none" cap="none" strike="noStrike">
              <a:solidFill>
                <a:srgbClr val="FFFFFF"/>
              </a:solidFill>
              <a:latin typeface="Roboto Light"/>
              <a:ea typeface="Roboto Light"/>
              <a:cs typeface="Roboto Light"/>
              <a:sym typeface="Roboto Light"/>
            </a:endParaRPr>
          </a:p>
        </p:txBody>
      </p:sp>
      <p:sp>
        <p:nvSpPr>
          <p:cNvPr id="47" name="Google Shape;47;p29"/>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9"/>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3" name="Shape 1003"/>
        <p:cNvGrpSpPr/>
        <p:nvPr/>
      </p:nvGrpSpPr>
      <p:grpSpPr>
        <a:xfrm>
          <a:off x="0" y="0"/>
          <a:ext cx="0" cy="0"/>
          <a:chOff x="0" y="0"/>
          <a:chExt cx="0" cy="0"/>
        </a:xfrm>
      </p:grpSpPr>
      <p:sp>
        <p:nvSpPr>
          <p:cNvPr id="1004" name="Google Shape;1004;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005" name="Google Shape;1005;p74"/>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6" name="Shape 1006"/>
        <p:cNvGrpSpPr/>
        <p:nvPr/>
      </p:nvGrpSpPr>
      <p:grpSpPr>
        <a:xfrm>
          <a:off x="0" y="0"/>
          <a:ext cx="0" cy="0"/>
          <a:chOff x="0" y="0"/>
          <a:chExt cx="0" cy="0"/>
        </a:xfrm>
      </p:grpSpPr>
      <p:sp>
        <p:nvSpPr>
          <p:cNvPr id="1007" name="Google Shape;1007;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008" name="Google Shape;1008;p75"/>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9" name="Google Shape;1009;p75"/>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10" name="Google Shape;1010;p75"/>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7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013" name="Google Shape;1013;p76"/>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49" name="Shape 49"/>
        <p:cNvGrpSpPr/>
        <p:nvPr/>
      </p:nvGrpSpPr>
      <p:grpSpPr>
        <a:xfrm>
          <a:off x="0" y="0"/>
          <a:ext cx="0" cy="0"/>
          <a:chOff x="0" y="0"/>
          <a:chExt cx="0" cy="0"/>
        </a:xfrm>
      </p:grpSpPr>
      <p:pic>
        <p:nvPicPr>
          <p:cNvPr id="50" name="Google Shape;50;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3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52" name="Google Shape;52;p3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53" name="Google Shape;53;p30"/>
          <p:cNvPicPr preferRelativeResize="0"/>
          <p:nvPr/>
        </p:nvPicPr>
        <p:blipFill rotWithShape="1">
          <a:blip r:embed="rId3">
            <a:alphaModFix/>
          </a:blip>
          <a:srcRect b="0" l="0" r="0" t="0"/>
          <a:stretch/>
        </p:blipFill>
        <p:spPr>
          <a:xfrm>
            <a:off x="2048599" y="496138"/>
            <a:ext cx="5046801" cy="4151226"/>
          </a:xfrm>
          <a:prstGeom prst="rect">
            <a:avLst/>
          </a:prstGeom>
          <a:noFill/>
          <a:ln>
            <a:noFill/>
          </a:ln>
          <a:effectLst>
            <a:outerShdw blurRad="57150" rotWithShape="0" algn="bl" dir="5400000" dist="19050">
              <a:srgbClr val="000000">
                <a:alpha val="49411"/>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4" name="Shape 54"/>
        <p:cNvGrpSpPr/>
        <p:nvPr/>
      </p:nvGrpSpPr>
      <p:grpSpPr>
        <a:xfrm>
          <a:off x="0" y="0"/>
          <a:ext cx="0" cy="0"/>
          <a:chOff x="0" y="0"/>
          <a:chExt cx="0" cy="0"/>
        </a:xfrm>
      </p:grpSpPr>
      <p:pic>
        <p:nvPicPr>
          <p:cNvPr id="55" name="Google Shape;55;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56" name="Google Shape;56;p3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58" name="Google Shape;58;p3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Web Development</a:t>
            </a:r>
            <a:endParaRPr b="0" i="0" sz="1800" u="none" cap="none" strike="noStrike">
              <a:solidFill>
                <a:srgbClr val="FFFFFF"/>
              </a:solidFill>
              <a:latin typeface="Roboto"/>
              <a:ea typeface="Roboto"/>
              <a:cs typeface="Roboto"/>
              <a:sym typeface="Roboto"/>
            </a:endParaRPr>
          </a:p>
        </p:txBody>
      </p:sp>
      <p:pic>
        <p:nvPicPr>
          <p:cNvPr id="59" name="Google Shape;59;p31"/>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60" name="Google Shape;60;p3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3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3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63" name="Google Shape;63;p31"/>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4" name="Shape 64"/>
        <p:cNvGrpSpPr/>
        <p:nvPr/>
      </p:nvGrpSpPr>
      <p:grpSpPr>
        <a:xfrm>
          <a:off x="0" y="0"/>
          <a:ext cx="0" cy="0"/>
          <a:chOff x="0" y="0"/>
          <a:chExt cx="0" cy="0"/>
        </a:xfrm>
      </p:grpSpPr>
      <p:pic>
        <p:nvPicPr>
          <p:cNvPr id="65" name="Google Shape;65;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66" name="Google Shape;66;p3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UX/UI Design</a:t>
            </a:r>
            <a:endParaRPr b="0" i="0" sz="1800" u="none" cap="none" strike="noStrike">
              <a:solidFill>
                <a:srgbClr val="FFFFFF"/>
              </a:solidFill>
              <a:latin typeface="Roboto"/>
              <a:ea typeface="Roboto"/>
              <a:cs typeface="Roboto"/>
              <a:sym typeface="Roboto"/>
            </a:endParaRPr>
          </a:p>
        </p:txBody>
      </p:sp>
      <p:pic>
        <p:nvPicPr>
          <p:cNvPr id="68" name="Google Shape;68;p32"/>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69" name="Google Shape;69;p3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3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3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72" name="Google Shape;72;p32"/>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73" name="Google Shape;73;p3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76" name="Google Shape;76;p3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Cybersecurity Boot Camp</a:t>
            </a:r>
            <a:endParaRPr b="0" i="0" sz="1800" u="none" cap="none" strike="noStrike">
              <a:solidFill>
                <a:srgbClr val="FFFFFF"/>
              </a:solidFill>
              <a:latin typeface="Roboto"/>
              <a:ea typeface="Roboto"/>
              <a:cs typeface="Roboto"/>
              <a:sym typeface="Roboto"/>
            </a:endParaRPr>
          </a:p>
        </p:txBody>
      </p:sp>
      <p:pic>
        <p:nvPicPr>
          <p:cNvPr id="78" name="Google Shape;78;p33"/>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79" name="Google Shape;79;p3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3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3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82" name="Google Shape;82;p33"/>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83" name="Google Shape;83;p3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43.png"/><Relationship Id="rId6"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50.png"/><Relationship Id="rId5"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51.png"/><Relationship Id="rId5" Type="http://schemas.openxmlformats.org/officeDocument/2006/relationships/image" Target="../media/image44.png"/><Relationship Id="rId6"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45.png"/><Relationship Id="rId5"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cwe.mitre.org/data/definitions/548.html" TargetMode="External"/><Relationship Id="rId4" Type="http://schemas.openxmlformats.org/officeDocument/2006/relationships/hyperlink" Target="https://cwe.mitre.org/data/definitions/916.html" TargetMode="External"/><Relationship Id="rId5" Type="http://schemas.openxmlformats.org/officeDocument/2006/relationships/hyperlink" Target="https://cwe.mitre.org/data/definitions/522.html" TargetMode="External"/><Relationship Id="rId6" Type="http://schemas.openxmlformats.org/officeDocument/2006/relationships/hyperlink" Target="https://cwe.mitre.org/data/definitions/307.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
          <p:cNvSpPr txBox="1"/>
          <p:nvPr>
            <p:ph type="title"/>
          </p:nvPr>
        </p:nvSpPr>
        <p:spPr>
          <a:xfrm>
            <a:off x="274350" y="170392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a:t>Capstone Engagement</a:t>
            </a:r>
            <a:endParaRPr sz="3100">
              <a:latin typeface="Roboto"/>
              <a:ea typeface="Roboto"/>
              <a:cs typeface="Roboto"/>
              <a:sym typeface="Roboto"/>
            </a:endParaRPr>
          </a:p>
          <a:p>
            <a:pPr indent="0" lvl="0" marL="0" rtl="0" algn="ctr">
              <a:lnSpc>
                <a:spcPct val="100000"/>
              </a:lnSpc>
              <a:spcBef>
                <a:spcPts val="1000"/>
              </a:spcBef>
              <a:spcAft>
                <a:spcPts val="0"/>
              </a:spcAft>
              <a:buSzPts val="3100"/>
              <a:buNone/>
            </a:pPr>
            <a:r>
              <a:rPr lang="en-US" sz="3100">
                <a:latin typeface="Roboto"/>
                <a:ea typeface="Roboto"/>
                <a:cs typeface="Roboto"/>
                <a:sym typeface="Roboto"/>
              </a:rPr>
              <a:t>Assessment, Analysis, </a:t>
            </a:r>
            <a:br>
              <a:rPr lang="en-US" sz="3100">
                <a:latin typeface="Roboto"/>
                <a:ea typeface="Roboto"/>
                <a:cs typeface="Roboto"/>
                <a:sym typeface="Roboto"/>
              </a:rPr>
            </a:br>
            <a:r>
              <a:rPr lang="en-US"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Exploitation: Brute Force Attack</a:t>
            </a:r>
            <a:endParaRPr/>
          </a:p>
        </p:txBody>
      </p:sp>
      <p:sp>
        <p:nvSpPr>
          <p:cNvPr id="1140" name="Google Shape;1140;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41" name="Google Shape;1141;p10"/>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0"/>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Used </a:t>
            </a:r>
            <a:r>
              <a:rPr b="1" i="0" lang="en-US" sz="1200" u="none" cap="none" strike="noStrike">
                <a:solidFill>
                  <a:srgbClr val="000000"/>
                </a:solidFill>
                <a:latin typeface="Roboto"/>
                <a:ea typeface="Roboto"/>
                <a:cs typeface="Roboto"/>
                <a:sym typeface="Roboto"/>
              </a:rPr>
              <a:t>Hydra</a:t>
            </a:r>
            <a:r>
              <a:rPr b="0" i="0" lang="en-US" sz="1200" u="none" cap="none" strike="noStrike">
                <a:solidFill>
                  <a:srgbClr val="000000"/>
                </a:solidFill>
                <a:latin typeface="Roboto"/>
                <a:ea typeface="Roboto"/>
                <a:cs typeface="Roboto"/>
                <a:sym typeface="Roboto"/>
              </a:rPr>
              <a:t> to brute force attack: username ashton.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latin typeface="Consolas"/>
                <a:ea typeface="Consolas"/>
                <a:cs typeface="Consolas"/>
                <a:sym typeface="Consolas"/>
              </a:rPr>
              <a:t>hydra -l ashton -P /usr/share/wordlists/rockyou.txt -s 80 -f -vV 192.168.1.105 http-get /company_folders/secret_folder</a:t>
            </a:r>
            <a:endParaRPr b="0" i="0" sz="1200" u="none" cap="none" strike="noStrike">
              <a:solidFill>
                <a:srgbClr val="00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nvGrpSpPr>
          <p:cNvPr id="1143" name="Google Shape;1143;p10"/>
          <p:cNvGrpSpPr/>
          <p:nvPr/>
        </p:nvGrpSpPr>
        <p:grpSpPr>
          <a:xfrm>
            <a:off x="457181" y="887903"/>
            <a:ext cx="533372" cy="533480"/>
            <a:chOff x="457200" y="1378813"/>
            <a:chExt cx="695400" cy="695450"/>
          </a:xfrm>
        </p:grpSpPr>
        <p:sp>
          <p:nvSpPr>
            <p:cNvPr id="1144" name="Google Shape;1144;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45" name="Google Shape;1145;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6" name="Google Shape;1146;p10"/>
          <p:cNvGrpSpPr/>
          <p:nvPr/>
        </p:nvGrpSpPr>
        <p:grpSpPr>
          <a:xfrm>
            <a:off x="3228956" y="887903"/>
            <a:ext cx="533372" cy="533480"/>
            <a:chOff x="457200" y="1378813"/>
            <a:chExt cx="695400" cy="695450"/>
          </a:xfrm>
        </p:grpSpPr>
        <p:sp>
          <p:nvSpPr>
            <p:cNvPr id="1147" name="Google Shape;1147;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48" name="Google Shape;1148;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9" name="Google Shape;1149;p10"/>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0"/>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The brute force attack reavlealed that Ashton uses a weak password: leopoldo.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This username and password granted us access to the secret_folder.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The secret_folder revealed Ryan’s hashed password and other company details. </a:t>
            </a:r>
            <a:endParaRPr b="0" i="0" sz="1200" u="none" cap="none" strike="noStrike">
              <a:solidFill>
                <a:srgbClr val="000000"/>
              </a:solidFill>
              <a:latin typeface="Roboto"/>
              <a:ea typeface="Roboto"/>
              <a:cs typeface="Roboto"/>
              <a:sym typeface="Roboto"/>
            </a:endParaRPr>
          </a:p>
        </p:txBody>
      </p:sp>
      <p:grpSp>
        <p:nvGrpSpPr>
          <p:cNvPr id="1151" name="Google Shape;1151;p10"/>
          <p:cNvGrpSpPr/>
          <p:nvPr/>
        </p:nvGrpSpPr>
        <p:grpSpPr>
          <a:xfrm>
            <a:off x="6134081" y="888653"/>
            <a:ext cx="533372" cy="533480"/>
            <a:chOff x="457200" y="1378813"/>
            <a:chExt cx="695400" cy="695450"/>
          </a:xfrm>
        </p:grpSpPr>
        <p:sp>
          <p:nvSpPr>
            <p:cNvPr id="1152" name="Google Shape;1152;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53" name="Google Shape;1153;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4" name="Google Shape;1154;p10"/>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0"/>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[INSERT: screenshot or command output illustrating the exploit.]</a:t>
            </a:r>
            <a:endParaRPr b="0" i="0" sz="1200" u="none" cap="none" strike="noStrike">
              <a:solidFill>
                <a:srgbClr val="000000"/>
              </a:solidFill>
              <a:latin typeface="Roboto"/>
              <a:ea typeface="Roboto"/>
              <a:cs typeface="Roboto"/>
              <a:sym typeface="Roboto"/>
            </a:endParaRPr>
          </a:p>
        </p:txBody>
      </p:sp>
      <p:pic>
        <p:nvPicPr>
          <p:cNvPr id="1156" name="Google Shape;1156;p10"/>
          <p:cNvPicPr preferRelativeResize="0"/>
          <p:nvPr/>
        </p:nvPicPr>
        <p:blipFill rotWithShape="1">
          <a:blip r:embed="rId3">
            <a:alphaModFix/>
          </a:blip>
          <a:srcRect b="0" l="-958" r="52039" t="21198"/>
          <a:stretch/>
        </p:blipFill>
        <p:spPr>
          <a:xfrm>
            <a:off x="6267826" y="1421383"/>
            <a:ext cx="2907562" cy="34952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Exploitation: Establishing Meterpreter Shell</a:t>
            </a:r>
            <a:endParaRPr>
              <a:solidFill>
                <a:schemeClr val="dk1"/>
              </a:solidFill>
            </a:endParaRPr>
          </a:p>
        </p:txBody>
      </p:sp>
      <p:sp>
        <p:nvSpPr>
          <p:cNvPr id="1162" name="Google Shape;1162;p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63" name="Google Shape;1163;p11"/>
          <p:cNvSpPr txBox="1"/>
          <p:nvPr>
            <p:ph idx="1" type="subTitle"/>
          </p:nvPr>
        </p:nvSpPr>
        <p:spPr>
          <a:xfrm>
            <a:off x="228537" y="3452045"/>
            <a:ext cx="8254692" cy="1461191"/>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US" sz="1200"/>
              <a:t>Created custom </a:t>
            </a:r>
            <a:r>
              <a:rPr b="1" lang="en-US" sz="1200"/>
              <a:t>payload</a:t>
            </a:r>
            <a:r>
              <a:rPr lang="en-US" sz="1200"/>
              <a:t> using MSFvenom, and used the file system on the Kali machine upload payload to the webdav server. </a:t>
            </a:r>
            <a:endParaRPr/>
          </a:p>
          <a:p>
            <a:pPr indent="-167640" lvl="0" marL="320040" rtl="0" algn="l">
              <a:lnSpc>
                <a:spcPct val="100000"/>
              </a:lnSpc>
              <a:spcBef>
                <a:spcPts val="0"/>
              </a:spcBef>
              <a:spcAft>
                <a:spcPts val="0"/>
              </a:spcAft>
              <a:buSzPts val="1200"/>
              <a:buChar char="●"/>
            </a:pPr>
            <a:r>
              <a:rPr lang="en-US" sz="1200"/>
              <a:t>Once uploaded, I was able to access the payload through the webdav server and with the browser. </a:t>
            </a:r>
            <a:endParaRPr/>
          </a:p>
          <a:p>
            <a:pPr indent="-167640" lvl="0" marL="320040" rtl="0" algn="l">
              <a:lnSpc>
                <a:spcPct val="100000"/>
              </a:lnSpc>
              <a:spcBef>
                <a:spcPts val="0"/>
              </a:spcBef>
              <a:spcAft>
                <a:spcPts val="0"/>
              </a:spcAft>
              <a:buSzPts val="1200"/>
              <a:buChar char="●"/>
            </a:pPr>
            <a:r>
              <a:rPr lang="en-US" sz="1200"/>
              <a:t>Set up listener with Metasploit and set the lhost to the victim IP. </a:t>
            </a:r>
            <a:endParaRPr/>
          </a:p>
          <a:p>
            <a:pPr indent="-167640" lvl="0" marL="320040" rtl="0" algn="l">
              <a:lnSpc>
                <a:spcPct val="100000"/>
              </a:lnSpc>
              <a:spcBef>
                <a:spcPts val="0"/>
              </a:spcBef>
              <a:spcAft>
                <a:spcPts val="0"/>
              </a:spcAft>
              <a:buSzPts val="1200"/>
              <a:buChar char="●"/>
            </a:pPr>
            <a:r>
              <a:rPr lang="en-US" sz="1200"/>
              <a:t>Opened the payload with the Kali box through the webdav server on the victim computer. </a:t>
            </a:r>
            <a:endParaRPr/>
          </a:p>
          <a:p>
            <a:pPr indent="-167640" lvl="0" marL="320040" rtl="0" algn="l">
              <a:lnSpc>
                <a:spcPct val="100000"/>
              </a:lnSpc>
              <a:spcBef>
                <a:spcPts val="0"/>
              </a:spcBef>
              <a:spcAft>
                <a:spcPts val="0"/>
              </a:spcAft>
              <a:buSzPts val="1200"/>
              <a:buChar char="●"/>
            </a:pPr>
            <a:r>
              <a:rPr lang="en-US" sz="1200"/>
              <a:t>Got a </a:t>
            </a:r>
            <a:r>
              <a:rPr b="1" lang="en-US" sz="1200"/>
              <a:t>meterpreter</a:t>
            </a:r>
            <a:r>
              <a:rPr lang="en-US" sz="1200"/>
              <a:t> shell on the victim computer, and changed directory to the root directory. Within this directory was the </a:t>
            </a:r>
            <a:r>
              <a:rPr b="1" lang="en-US" sz="1200"/>
              <a:t>flag</a:t>
            </a:r>
            <a:r>
              <a:rPr lang="en-US" sz="1200"/>
              <a:t>.txt file. </a:t>
            </a:r>
            <a:endParaRPr/>
          </a:p>
        </p:txBody>
      </p:sp>
      <p:pic>
        <p:nvPicPr>
          <p:cNvPr id="1164" name="Google Shape;1164;p11"/>
          <p:cNvPicPr preferRelativeResize="0"/>
          <p:nvPr/>
        </p:nvPicPr>
        <p:blipFill rotWithShape="1">
          <a:blip r:embed="rId3">
            <a:alphaModFix/>
          </a:blip>
          <a:srcRect b="0" l="0" r="0" t="0"/>
          <a:stretch/>
        </p:blipFill>
        <p:spPr>
          <a:xfrm>
            <a:off x="228537" y="3491113"/>
            <a:ext cx="424701" cy="331225"/>
          </a:xfrm>
          <a:prstGeom prst="rect">
            <a:avLst/>
          </a:prstGeom>
          <a:noFill/>
          <a:ln>
            <a:noFill/>
          </a:ln>
        </p:spPr>
      </p:pic>
      <p:pic>
        <p:nvPicPr>
          <p:cNvPr id="1165" name="Google Shape;1165;p11"/>
          <p:cNvPicPr preferRelativeResize="0"/>
          <p:nvPr/>
        </p:nvPicPr>
        <p:blipFill rotWithShape="1">
          <a:blip r:embed="rId4">
            <a:alphaModFix/>
          </a:blip>
          <a:srcRect b="0" l="0" r="0" t="0"/>
          <a:stretch/>
        </p:blipFill>
        <p:spPr>
          <a:xfrm>
            <a:off x="794629" y="650474"/>
            <a:ext cx="3330184" cy="2401148"/>
          </a:xfrm>
          <a:prstGeom prst="rect">
            <a:avLst/>
          </a:prstGeom>
          <a:noFill/>
          <a:ln>
            <a:noFill/>
          </a:ln>
        </p:spPr>
      </p:pic>
      <p:pic>
        <p:nvPicPr>
          <p:cNvPr id="1166" name="Google Shape;1166;p11"/>
          <p:cNvPicPr preferRelativeResize="0"/>
          <p:nvPr/>
        </p:nvPicPr>
        <p:blipFill rotWithShape="1">
          <a:blip r:embed="rId5">
            <a:alphaModFix/>
          </a:blip>
          <a:srcRect b="0" l="0" r="0" t="0"/>
          <a:stretch/>
        </p:blipFill>
        <p:spPr>
          <a:xfrm>
            <a:off x="2236127" y="672664"/>
            <a:ext cx="3777371" cy="2828186"/>
          </a:xfrm>
          <a:prstGeom prst="rect">
            <a:avLst/>
          </a:prstGeom>
          <a:noFill/>
          <a:ln>
            <a:noFill/>
          </a:ln>
        </p:spPr>
      </p:pic>
      <p:pic>
        <p:nvPicPr>
          <p:cNvPr id="1167" name="Google Shape;1167;p11"/>
          <p:cNvPicPr preferRelativeResize="0"/>
          <p:nvPr/>
        </p:nvPicPr>
        <p:blipFill rotWithShape="1">
          <a:blip r:embed="rId6">
            <a:alphaModFix/>
          </a:blip>
          <a:srcRect b="0" l="0" r="0" t="0"/>
          <a:stretch/>
        </p:blipFill>
        <p:spPr>
          <a:xfrm>
            <a:off x="5257543" y="677458"/>
            <a:ext cx="3612982" cy="27051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pic>
        <p:nvPicPr>
          <p:cNvPr id="1172" name="Google Shape;1172;p12"/>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73" name="Google Shape;1173;p12"/>
          <p:cNvSpPr txBox="1"/>
          <p:nvPr>
            <p:ph type="title"/>
          </p:nvPr>
        </p:nvSpPr>
        <p:spPr>
          <a:xfrm>
            <a:off x="274325" y="1687275"/>
            <a:ext cx="8595300" cy="88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US"/>
              <a:t>Blue Team</a:t>
            </a:r>
            <a:endParaRPr b="1"/>
          </a:p>
          <a:p>
            <a:pPr indent="0" lvl="0" marL="0" rtl="0" algn="ctr">
              <a:lnSpc>
                <a:spcPct val="100000"/>
              </a:lnSpc>
              <a:spcBef>
                <a:spcPts val="0"/>
              </a:spcBef>
              <a:spcAft>
                <a:spcPts val="0"/>
              </a:spcAft>
              <a:buSzPts val="3400"/>
              <a:buNone/>
            </a:pPr>
            <a:r>
              <a:rPr lang="en-US" sz="3400">
                <a:latin typeface="Roboto Light"/>
                <a:ea typeface="Roboto Light"/>
                <a:cs typeface="Roboto Light"/>
                <a:sym typeface="Roboto Light"/>
              </a:rPr>
              <a:t>Log Analysis and </a:t>
            </a:r>
            <a:br>
              <a:rPr lang="en-US" sz="3400">
                <a:latin typeface="Roboto Light"/>
                <a:ea typeface="Roboto Light"/>
                <a:cs typeface="Roboto Light"/>
                <a:sym typeface="Roboto Light"/>
              </a:rPr>
            </a:br>
            <a:r>
              <a:rPr lang="en-US"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74" name="Google Shape;1174;p1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Analysis: Identifying the Port Scan</a:t>
            </a:r>
            <a:endParaRPr/>
          </a:p>
        </p:txBody>
      </p:sp>
      <p:sp>
        <p:nvSpPr>
          <p:cNvPr id="1180" name="Google Shape;1180;p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81" name="Google Shape;1181;p13"/>
          <p:cNvSpPr txBox="1"/>
          <p:nvPr>
            <p:ph idx="1" type="subTitle"/>
          </p:nvPr>
        </p:nvSpPr>
        <p:spPr>
          <a:xfrm>
            <a:off x="860825" y="3193850"/>
            <a:ext cx="6660000" cy="8460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Font typeface="Consolas"/>
              <a:buChar char="●"/>
            </a:pPr>
            <a:r>
              <a:rPr lang="en-US" sz="1200">
                <a:latin typeface="Consolas"/>
                <a:ea typeface="Consolas"/>
                <a:cs typeface="Consolas"/>
                <a:sym typeface="Consolas"/>
              </a:rPr>
              <a:t>source.ip : 192.168.1.90 AND destination.ip : 192.168.1.105 </a:t>
            </a:r>
            <a:endParaRPr sz="1200">
              <a:latin typeface="Consolas"/>
              <a:ea typeface="Consolas"/>
              <a:cs typeface="Consolas"/>
              <a:sym typeface="Consolas"/>
            </a:endParaRPr>
          </a:p>
          <a:p>
            <a:pPr indent="-167640" lvl="0" marL="320040" rtl="0" algn="l">
              <a:lnSpc>
                <a:spcPct val="100000"/>
              </a:lnSpc>
              <a:spcBef>
                <a:spcPts val="0"/>
              </a:spcBef>
              <a:spcAft>
                <a:spcPts val="0"/>
              </a:spcAft>
              <a:buSzPts val="1200"/>
              <a:buChar char="●"/>
            </a:pPr>
            <a:r>
              <a:rPr lang="en-US" sz="1200"/>
              <a:t>This port scan returned 1004 results each time it was ran. </a:t>
            </a:r>
            <a:endParaRPr sz="1200"/>
          </a:p>
          <a:p>
            <a:pPr indent="-167640" lvl="0" marL="320040" rtl="0" algn="l">
              <a:lnSpc>
                <a:spcPct val="100000"/>
              </a:lnSpc>
              <a:spcBef>
                <a:spcPts val="0"/>
              </a:spcBef>
              <a:spcAft>
                <a:spcPts val="0"/>
              </a:spcAft>
              <a:buSzPts val="1200"/>
              <a:buChar char="●"/>
            </a:pPr>
            <a:r>
              <a:rPr lang="en-US" sz="1200"/>
              <a:t>Each hit contains 1 or 2 packets. </a:t>
            </a:r>
            <a:endParaRPr sz="1200"/>
          </a:p>
          <a:p>
            <a:pPr indent="-167640" lvl="0" marL="320040" rtl="0" algn="l">
              <a:lnSpc>
                <a:spcPct val="100000"/>
              </a:lnSpc>
              <a:spcBef>
                <a:spcPts val="0"/>
              </a:spcBef>
              <a:spcAft>
                <a:spcPts val="0"/>
              </a:spcAft>
              <a:buSzPts val="1200"/>
              <a:buChar char="●"/>
            </a:pPr>
            <a:r>
              <a:rPr lang="en-US" sz="1200"/>
              <a:t>user_agent.original shows the </a:t>
            </a:r>
            <a:r>
              <a:rPr b="1" lang="en-US" sz="1200"/>
              <a:t>Nmap Scripting Engine </a:t>
            </a:r>
            <a:r>
              <a:rPr lang="en-US" sz="1200"/>
              <a:t>was used. </a:t>
            </a:r>
            <a:endParaRPr sz="1200"/>
          </a:p>
        </p:txBody>
      </p:sp>
      <p:pic>
        <p:nvPicPr>
          <p:cNvPr id="1182" name="Google Shape;1182;p13"/>
          <p:cNvPicPr preferRelativeResize="0"/>
          <p:nvPr/>
        </p:nvPicPr>
        <p:blipFill rotWithShape="1">
          <a:blip r:embed="rId3">
            <a:alphaModFix/>
          </a:blip>
          <a:srcRect b="0" l="0" r="0" t="0"/>
          <a:stretch/>
        </p:blipFill>
        <p:spPr>
          <a:xfrm>
            <a:off x="982875" y="3360162"/>
            <a:ext cx="424701" cy="331225"/>
          </a:xfrm>
          <a:prstGeom prst="rect">
            <a:avLst/>
          </a:prstGeom>
          <a:noFill/>
          <a:ln>
            <a:noFill/>
          </a:ln>
        </p:spPr>
      </p:pic>
      <p:pic>
        <p:nvPicPr>
          <p:cNvPr id="1183" name="Google Shape;1183;p13"/>
          <p:cNvPicPr preferRelativeResize="0"/>
          <p:nvPr/>
        </p:nvPicPr>
        <p:blipFill rotWithShape="1">
          <a:blip r:embed="rId4">
            <a:alphaModFix/>
          </a:blip>
          <a:srcRect b="0" l="0" r="0" t="0"/>
          <a:stretch/>
        </p:blipFill>
        <p:spPr>
          <a:xfrm>
            <a:off x="282450" y="657547"/>
            <a:ext cx="6774425" cy="2578750"/>
          </a:xfrm>
          <a:prstGeom prst="rect">
            <a:avLst/>
          </a:prstGeom>
          <a:noFill/>
          <a:ln>
            <a:noFill/>
          </a:ln>
        </p:spPr>
      </p:pic>
      <p:pic>
        <p:nvPicPr>
          <p:cNvPr id="1184" name="Google Shape;1184;p13"/>
          <p:cNvPicPr preferRelativeResize="0"/>
          <p:nvPr/>
        </p:nvPicPr>
        <p:blipFill rotWithShape="1">
          <a:blip r:embed="rId5">
            <a:alphaModFix/>
          </a:blip>
          <a:srcRect b="0" l="0" r="0" t="0"/>
          <a:stretch/>
        </p:blipFill>
        <p:spPr>
          <a:xfrm>
            <a:off x="339663" y="4206400"/>
            <a:ext cx="6660001" cy="2905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Analysis: Finding the Request for the Hidden Directory</a:t>
            </a:r>
            <a:endParaRPr>
              <a:solidFill>
                <a:schemeClr val="dk1"/>
              </a:solidFill>
            </a:endParaRPr>
          </a:p>
        </p:txBody>
      </p:sp>
      <p:sp>
        <p:nvSpPr>
          <p:cNvPr id="1190" name="Google Shape;1190;p14"/>
          <p:cNvSpPr txBox="1"/>
          <p:nvPr>
            <p:ph idx="1" type="subTitle"/>
          </p:nvPr>
        </p:nvSpPr>
        <p:spPr>
          <a:xfrm>
            <a:off x="0" y="675975"/>
            <a:ext cx="4114800" cy="1269600"/>
          </a:xfrm>
          <a:prstGeom prst="rect">
            <a:avLst/>
          </a:prstGeom>
          <a:noFill/>
          <a:ln>
            <a:noFill/>
          </a:ln>
        </p:spPr>
        <p:txBody>
          <a:bodyPr anchorCtr="0" anchor="t" bIns="0" lIns="457200" spcFirstLastPara="1" rIns="457200" wrap="square" tIns="91425">
            <a:noAutofit/>
          </a:bodyPr>
          <a:lstStyle/>
          <a:p>
            <a:pPr indent="0" lvl="0" marL="0" rtl="0" algn="r">
              <a:lnSpc>
                <a:spcPct val="100000"/>
              </a:lnSpc>
              <a:spcBef>
                <a:spcPts val="0"/>
              </a:spcBef>
              <a:spcAft>
                <a:spcPts val="0"/>
              </a:spcAft>
              <a:buSzPts val="1200"/>
              <a:buNone/>
            </a:pPr>
            <a:r>
              <a:t/>
            </a:r>
            <a:endParaRPr sz="1200"/>
          </a:p>
          <a:p>
            <a:pPr indent="0" lvl="0" marL="0" rtl="0" algn="r">
              <a:lnSpc>
                <a:spcPct val="100000"/>
              </a:lnSpc>
              <a:spcBef>
                <a:spcPts val="600"/>
              </a:spcBef>
              <a:spcAft>
                <a:spcPts val="600"/>
              </a:spcAft>
              <a:buSzPts val="1200"/>
              <a:buNone/>
            </a:pPr>
            <a:r>
              <a:t/>
            </a:r>
            <a:endParaRPr sz="1200"/>
          </a:p>
        </p:txBody>
      </p:sp>
      <p:sp>
        <p:nvSpPr>
          <p:cNvPr id="1191" name="Google Shape;1191;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92" name="Google Shape;1192;p14"/>
          <p:cNvSpPr txBox="1"/>
          <p:nvPr>
            <p:ph idx="1" type="subTitle"/>
          </p:nvPr>
        </p:nvSpPr>
        <p:spPr>
          <a:xfrm>
            <a:off x="-89085" y="3477004"/>
            <a:ext cx="4515035"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US" sz="1200"/>
              <a:t>The attack occurred 20220209 at 0139AM ZULU</a:t>
            </a:r>
            <a:endParaRPr/>
          </a:p>
          <a:p>
            <a:pPr indent="-167640" lvl="0" marL="320040" rtl="0" algn="l">
              <a:lnSpc>
                <a:spcPct val="100000"/>
              </a:lnSpc>
              <a:spcBef>
                <a:spcPts val="0"/>
              </a:spcBef>
              <a:spcAft>
                <a:spcPts val="0"/>
              </a:spcAft>
              <a:buSzPts val="1200"/>
              <a:buChar char="●"/>
            </a:pPr>
            <a:r>
              <a:rPr lang="en-US" sz="1200"/>
              <a:t>69,428 request were made due to the brute force attack. </a:t>
            </a:r>
            <a:endParaRPr sz="1200"/>
          </a:p>
          <a:p>
            <a:pPr indent="-167640" lvl="0" marL="320040" rtl="0" algn="l">
              <a:lnSpc>
                <a:spcPct val="100000"/>
              </a:lnSpc>
              <a:spcBef>
                <a:spcPts val="0"/>
              </a:spcBef>
              <a:spcAft>
                <a:spcPts val="0"/>
              </a:spcAft>
              <a:buSzPts val="1200"/>
              <a:buChar char="●"/>
            </a:pPr>
            <a:r>
              <a:rPr lang="en-US" sz="1200"/>
              <a:t>This file contained the connect_to_corp_server file. </a:t>
            </a:r>
            <a:endParaRPr sz="1200"/>
          </a:p>
        </p:txBody>
      </p:sp>
      <p:pic>
        <p:nvPicPr>
          <p:cNvPr id="1193" name="Google Shape;1193;p14"/>
          <p:cNvPicPr preferRelativeResize="0"/>
          <p:nvPr/>
        </p:nvPicPr>
        <p:blipFill rotWithShape="1">
          <a:blip r:embed="rId3">
            <a:alphaModFix/>
          </a:blip>
          <a:srcRect b="0" l="0" r="0" t="0"/>
          <a:stretch/>
        </p:blipFill>
        <p:spPr>
          <a:xfrm>
            <a:off x="0" y="3498866"/>
            <a:ext cx="424701" cy="331225"/>
          </a:xfrm>
          <a:prstGeom prst="rect">
            <a:avLst/>
          </a:prstGeom>
          <a:noFill/>
          <a:ln>
            <a:noFill/>
          </a:ln>
        </p:spPr>
      </p:pic>
      <p:pic>
        <p:nvPicPr>
          <p:cNvPr id="1194" name="Google Shape;1194;p14"/>
          <p:cNvPicPr preferRelativeResize="0"/>
          <p:nvPr/>
        </p:nvPicPr>
        <p:blipFill rotWithShape="1">
          <a:blip r:embed="rId4">
            <a:alphaModFix/>
          </a:blip>
          <a:srcRect b="0" l="0" r="0" t="0"/>
          <a:stretch/>
        </p:blipFill>
        <p:spPr>
          <a:xfrm>
            <a:off x="294198" y="799184"/>
            <a:ext cx="8030696" cy="2715004"/>
          </a:xfrm>
          <a:prstGeom prst="rect">
            <a:avLst/>
          </a:prstGeom>
          <a:noFill/>
          <a:ln>
            <a:noFill/>
          </a:ln>
        </p:spPr>
      </p:pic>
      <p:pic>
        <p:nvPicPr>
          <p:cNvPr id="1195" name="Google Shape;1195;p14"/>
          <p:cNvPicPr preferRelativeResize="0"/>
          <p:nvPr/>
        </p:nvPicPr>
        <p:blipFill rotWithShape="1">
          <a:blip r:embed="rId5">
            <a:alphaModFix/>
          </a:blip>
          <a:srcRect b="0" l="0" r="0" t="0"/>
          <a:stretch/>
        </p:blipFill>
        <p:spPr>
          <a:xfrm>
            <a:off x="12300" y="2683700"/>
            <a:ext cx="9144000" cy="854110"/>
          </a:xfrm>
          <a:prstGeom prst="rect">
            <a:avLst/>
          </a:prstGeom>
          <a:noFill/>
          <a:ln>
            <a:noFill/>
          </a:ln>
        </p:spPr>
      </p:pic>
      <p:pic>
        <p:nvPicPr>
          <p:cNvPr id="1196" name="Google Shape;1196;p14"/>
          <p:cNvPicPr preferRelativeResize="0"/>
          <p:nvPr/>
        </p:nvPicPr>
        <p:blipFill rotWithShape="1">
          <a:blip r:embed="rId6">
            <a:alphaModFix/>
          </a:blip>
          <a:srcRect b="80479" l="0" r="40042" t="0"/>
          <a:stretch/>
        </p:blipFill>
        <p:spPr>
          <a:xfrm>
            <a:off x="4309546" y="3556014"/>
            <a:ext cx="4677140" cy="8541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Analysis: Uncovering the Brute Force Attack</a:t>
            </a:r>
            <a:endParaRPr>
              <a:solidFill>
                <a:schemeClr val="dk1"/>
              </a:solidFill>
            </a:endParaRPr>
          </a:p>
        </p:txBody>
      </p:sp>
      <p:sp>
        <p:nvSpPr>
          <p:cNvPr id="1202" name="Google Shape;1202;p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03" name="Google Shape;1203;p15"/>
          <p:cNvSpPr txBox="1"/>
          <p:nvPr>
            <p:ph idx="1" type="subTitle"/>
          </p:nvPr>
        </p:nvSpPr>
        <p:spPr>
          <a:xfrm>
            <a:off x="365363" y="3281727"/>
            <a:ext cx="8594962"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US" sz="1200"/>
              <a:t>17,016 requests were made in this attack. </a:t>
            </a:r>
            <a:endParaRPr/>
          </a:p>
          <a:p>
            <a:pPr indent="-167640" lvl="0" marL="320040" rtl="0" algn="l">
              <a:lnSpc>
                <a:spcPct val="100000"/>
              </a:lnSpc>
              <a:spcBef>
                <a:spcPts val="0"/>
              </a:spcBef>
              <a:spcAft>
                <a:spcPts val="0"/>
              </a:spcAft>
              <a:buSzPts val="1200"/>
              <a:buChar char="●"/>
            </a:pPr>
            <a:r>
              <a:rPr lang="en-US" sz="1200"/>
              <a:t>I this attack again 2/18 for cleaner results for this presentation. Original attack was on 2/9.</a:t>
            </a:r>
            <a:endParaRPr/>
          </a:p>
        </p:txBody>
      </p:sp>
      <p:pic>
        <p:nvPicPr>
          <p:cNvPr id="1204" name="Google Shape;1204;p15"/>
          <p:cNvPicPr preferRelativeResize="0"/>
          <p:nvPr/>
        </p:nvPicPr>
        <p:blipFill rotWithShape="1">
          <a:blip r:embed="rId3">
            <a:alphaModFix/>
          </a:blip>
          <a:srcRect b="0" l="0" r="0" t="0"/>
          <a:stretch/>
        </p:blipFill>
        <p:spPr>
          <a:xfrm>
            <a:off x="365363" y="3371690"/>
            <a:ext cx="424701" cy="331225"/>
          </a:xfrm>
          <a:prstGeom prst="rect">
            <a:avLst/>
          </a:prstGeom>
          <a:noFill/>
          <a:ln>
            <a:noFill/>
          </a:ln>
        </p:spPr>
      </p:pic>
      <p:pic>
        <p:nvPicPr>
          <p:cNvPr id="1205" name="Google Shape;1205;p15"/>
          <p:cNvPicPr preferRelativeResize="0"/>
          <p:nvPr/>
        </p:nvPicPr>
        <p:blipFill rotWithShape="1">
          <a:blip r:embed="rId4">
            <a:alphaModFix/>
          </a:blip>
          <a:srcRect b="0" l="0" r="0" t="0"/>
          <a:stretch/>
        </p:blipFill>
        <p:spPr>
          <a:xfrm>
            <a:off x="183675" y="668177"/>
            <a:ext cx="8776650" cy="2614322"/>
          </a:xfrm>
          <a:prstGeom prst="rect">
            <a:avLst/>
          </a:prstGeom>
          <a:noFill/>
          <a:ln>
            <a:noFill/>
          </a:ln>
        </p:spPr>
      </p:pic>
      <p:pic>
        <p:nvPicPr>
          <p:cNvPr id="1206" name="Google Shape;1206;p15"/>
          <p:cNvPicPr preferRelativeResize="0"/>
          <p:nvPr/>
        </p:nvPicPr>
        <p:blipFill rotWithShape="1">
          <a:blip r:embed="rId5">
            <a:alphaModFix/>
          </a:blip>
          <a:srcRect b="38553" l="0" r="142" t="0"/>
          <a:stretch/>
        </p:blipFill>
        <p:spPr>
          <a:xfrm>
            <a:off x="183675" y="3856768"/>
            <a:ext cx="8409301" cy="97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Analysis: Finding the WebDAV Connection</a:t>
            </a:r>
            <a:endParaRPr>
              <a:solidFill>
                <a:schemeClr val="dk1"/>
              </a:solidFill>
            </a:endParaRPr>
          </a:p>
        </p:txBody>
      </p:sp>
      <p:sp>
        <p:nvSpPr>
          <p:cNvPr id="1212" name="Google Shape;1212;p16"/>
          <p:cNvSpPr txBox="1"/>
          <p:nvPr>
            <p:ph idx="1" type="subTitle"/>
          </p:nvPr>
        </p:nvSpPr>
        <p:spPr>
          <a:xfrm>
            <a:off x="0" y="675975"/>
            <a:ext cx="4114800" cy="1269600"/>
          </a:xfrm>
          <a:prstGeom prst="rect">
            <a:avLst/>
          </a:prstGeom>
          <a:noFill/>
          <a:ln>
            <a:noFill/>
          </a:ln>
        </p:spPr>
        <p:txBody>
          <a:bodyPr anchorCtr="0" anchor="t" bIns="0" lIns="457200" spcFirstLastPara="1" rIns="457200" wrap="square" tIns="91425">
            <a:noAutofit/>
          </a:bodyPr>
          <a:lstStyle/>
          <a:p>
            <a:pPr indent="0" lvl="0" marL="0" rtl="0" algn="r">
              <a:lnSpc>
                <a:spcPct val="100000"/>
              </a:lnSpc>
              <a:spcBef>
                <a:spcPts val="600"/>
              </a:spcBef>
              <a:spcAft>
                <a:spcPts val="600"/>
              </a:spcAft>
              <a:buSzPts val="1200"/>
              <a:buNone/>
            </a:pPr>
            <a:r>
              <a:t/>
            </a:r>
            <a:endParaRPr sz="1200"/>
          </a:p>
        </p:txBody>
      </p:sp>
      <p:sp>
        <p:nvSpPr>
          <p:cNvPr id="1213" name="Google Shape;1213;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14" name="Google Shape;1214;p16"/>
          <p:cNvSpPr txBox="1"/>
          <p:nvPr>
            <p:ph idx="1" type="subTitle"/>
          </p:nvPr>
        </p:nvSpPr>
        <p:spPr>
          <a:xfrm>
            <a:off x="225912" y="2903901"/>
            <a:ext cx="5791200" cy="1295806"/>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US" sz="1200"/>
              <a:t>Multiple brute force attack attempts were made against this directory. Specifically, 326,825 requests were made to the webdav directory. </a:t>
            </a:r>
            <a:endParaRPr/>
          </a:p>
          <a:p>
            <a:pPr indent="-167640" lvl="0" marL="320040" rtl="0" algn="l">
              <a:lnSpc>
                <a:spcPct val="100000"/>
              </a:lnSpc>
              <a:spcBef>
                <a:spcPts val="0"/>
              </a:spcBef>
              <a:spcAft>
                <a:spcPts val="0"/>
              </a:spcAft>
              <a:buSzPts val="1200"/>
              <a:buChar char="●"/>
            </a:pPr>
            <a:r>
              <a:rPr lang="en-US" sz="1200"/>
              <a:t>Once the webdav directory was located and opened with, the contents were viewed. This was a passwd.dav file, which contained a hash of Ryan’s password. </a:t>
            </a:r>
            <a:endParaRPr/>
          </a:p>
        </p:txBody>
      </p:sp>
      <p:pic>
        <p:nvPicPr>
          <p:cNvPr id="1215" name="Google Shape;1215;p16"/>
          <p:cNvPicPr preferRelativeResize="0"/>
          <p:nvPr/>
        </p:nvPicPr>
        <p:blipFill rotWithShape="1">
          <a:blip r:embed="rId3">
            <a:alphaModFix/>
          </a:blip>
          <a:srcRect b="0" l="0" r="0" t="0"/>
          <a:stretch/>
        </p:blipFill>
        <p:spPr>
          <a:xfrm>
            <a:off x="268584" y="2942457"/>
            <a:ext cx="424701" cy="331225"/>
          </a:xfrm>
          <a:prstGeom prst="rect">
            <a:avLst/>
          </a:prstGeom>
          <a:noFill/>
          <a:ln>
            <a:noFill/>
          </a:ln>
        </p:spPr>
      </p:pic>
      <p:pic>
        <p:nvPicPr>
          <p:cNvPr id="1216" name="Google Shape;1216;p16"/>
          <p:cNvPicPr preferRelativeResize="0"/>
          <p:nvPr/>
        </p:nvPicPr>
        <p:blipFill rotWithShape="1">
          <a:blip r:embed="rId4">
            <a:alphaModFix/>
          </a:blip>
          <a:srcRect b="0" l="0" r="0" t="0"/>
          <a:stretch/>
        </p:blipFill>
        <p:spPr>
          <a:xfrm>
            <a:off x="195720" y="714230"/>
            <a:ext cx="8059275" cy="2143424"/>
          </a:xfrm>
          <a:prstGeom prst="rect">
            <a:avLst/>
          </a:prstGeom>
          <a:noFill/>
          <a:ln>
            <a:noFill/>
          </a:ln>
        </p:spPr>
      </p:pic>
      <p:sp>
        <p:nvSpPr>
          <p:cNvPr id="1217" name="Google Shape;1217;p16"/>
          <p:cNvSpPr txBox="1"/>
          <p:nvPr/>
        </p:nvSpPr>
        <p:spPr>
          <a:xfrm>
            <a:off x="5786670" y="2787832"/>
            <a:ext cx="2892355" cy="971700"/>
          </a:xfrm>
          <a:prstGeom prst="rect">
            <a:avLst/>
          </a:prstGeom>
          <a:noFill/>
          <a:ln>
            <a:noFill/>
          </a:ln>
        </p:spPr>
        <p:txBody>
          <a:bodyPr anchorCtr="0" anchor="t" bIns="0" lIns="457200" spcFirstLastPara="1" rIns="457200" wrap="square" tIns="91425">
            <a:noAutofit/>
          </a:bodyPr>
          <a:lstStyle/>
          <a:p>
            <a:pPr indent="0" lvl="0" marL="15240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NOTE: These large numbers are due to multiple (practice) brute force attack attempts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pic>
        <p:nvPicPr>
          <p:cNvPr id="1222" name="Google Shape;1222;p1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23" name="Google Shape;1223;p17"/>
          <p:cNvSpPr txBox="1"/>
          <p:nvPr>
            <p:ph type="title"/>
          </p:nvPr>
        </p:nvSpPr>
        <p:spPr>
          <a:xfrm>
            <a:off x="274325" y="1631275"/>
            <a:ext cx="8595300" cy="202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US"/>
              <a:t>Blue Team</a:t>
            </a:r>
            <a:endParaRPr b="1"/>
          </a:p>
          <a:p>
            <a:pPr indent="0" lvl="0" marL="0" rtl="0" algn="ctr">
              <a:lnSpc>
                <a:spcPct val="100000"/>
              </a:lnSpc>
              <a:spcBef>
                <a:spcPts val="0"/>
              </a:spcBef>
              <a:spcAft>
                <a:spcPts val="0"/>
              </a:spcAft>
              <a:buSzPts val="3400"/>
              <a:buNone/>
            </a:pPr>
            <a:r>
              <a:rPr lang="en-US" sz="3400">
                <a:latin typeface="Roboto Light"/>
                <a:ea typeface="Roboto Light"/>
                <a:cs typeface="Roboto Light"/>
                <a:sym typeface="Roboto Light"/>
              </a:rPr>
              <a:t>Proposed Alarms and </a:t>
            </a:r>
            <a:br>
              <a:rPr lang="en-US" sz="3400">
                <a:latin typeface="Roboto Light"/>
                <a:ea typeface="Roboto Light"/>
                <a:cs typeface="Roboto Light"/>
                <a:sym typeface="Roboto Light"/>
              </a:rPr>
            </a:br>
            <a:r>
              <a:rPr lang="en-US"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24" name="Google Shape;1224;p1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Mitigation: Blocking the Port Scan</a:t>
            </a:r>
            <a:endParaRPr/>
          </a:p>
        </p:txBody>
      </p:sp>
      <p:sp>
        <p:nvSpPr>
          <p:cNvPr id="1230" name="Google Shape;123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31" name="Google Shape;1231;p18"/>
          <p:cNvSpPr txBox="1"/>
          <p:nvPr>
            <p:ph idx="2" type="subTitle"/>
          </p:nvPr>
        </p:nvSpPr>
        <p:spPr>
          <a:xfrm>
            <a:off x="-12300" y="1602450"/>
            <a:ext cx="4298400" cy="30513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US" sz="1400"/>
              <a:t>What kind of alarm can be set to detect future port scans?</a:t>
            </a:r>
            <a:endParaRPr sz="1400"/>
          </a:p>
          <a:p>
            <a:pPr indent="0" lvl="0" marL="0" rtl="0" algn="l">
              <a:lnSpc>
                <a:spcPct val="115000"/>
              </a:lnSpc>
              <a:spcBef>
                <a:spcPts val="0"/>
              </a:spcBef>
              <a:spcAft>
                <a:spcPts val="0"/>
              </a:spcAft>
              <a:buSzPts val="1400"/>
              <a:buNone/>
            </a:pPr>
            <a:r>
              <a:rPr lang="en-US" sz="1400"/>
              <a:t>An </a:t>
            </a:r>
            <a:r>
              <a:rPr b="1" lang="en-US" sz="1400"/>
              <a:t>alert that triggers when port scanning is detected  </a:t>
            </a:r>
            <a:r>
              <a:rPr lang="en-US" sz="1400"/>
              <a:t>or any use of nmap occurs having alerts tailored for varying levels of severity and aggression.</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US" sz="1400"/>
              <a:t>What threshold would you set to activate this alarm?</a:t>
            </a:r>
            <a:endParaRPr/>
          </a:p>
          <a:p>
            <a:pPr indent="0" lvl="0" marL="0" rtl="0" algn="l">
              <a:lnSpc>
                <a:spcPct val="115000"/>
              </a:lnSpc>
              <a:spcBef>
                <a:spcPts val="0"/>
              </a:spcBef>
              <a:spcAft>
                <a:spcPts val="0"/>
              </a:spcAft>
              <a:buSzPts val="1400"/>
              <a:buNone/>
            </a:pPr>
            <a:r>
              <a:rPr lang="en-US" sz="1400"/>
              <a:t>A threshold of 10 – 20 hits should be the set for port scans with anything above 50 - 100 triggering a more critical alert.</a:t>
            </a:r>
            <a:endParaRPr sz="1400"/>
          </a:p>
        </p:txBody>
      </p:sp>
      <p:sp>
        <p:nvSpPr>
          <p:cNvPr id="1232" name="Google Shape;1232;p18"/>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US" sz="1400"/>
              <a:t>What configurations can be set on the host to mitigate port scans?</a:t>
            </a:r>
            <a:endParaRPr sz="1400"/>
          </a:p>
          <a:p>
            <a:pPr indent="0" lvl="0" marL="0" rtl="0" algn="l">
              <a:lnSpc>
                <a:spcPct val="115000"/>
              </a:lnSpc>
              <a:spcBef>
                <a:spcPts val="0"/>
              </a:spcBef>
              <a:spcAft>
                <a:spcPts val="0"/>
              </a:spcAft>
              <a:buSzPts val="1400"/>
              <a:buNone/>
            </a:pPr>
            <a:r>
              <a:rPr lang="en-US" sz="1400"/>
              <a:t>Configurations such as making sure all </a:t>
            </a:r>
            <a:r>
              <a:rPr b="1" lang="en-US" sz="1400"/>
              <a:t>unnecessary</a:t>
            </a:r>
            <a:r>
              <a:rPr lang="en-US" sz="1400"/>
              <a:t> </a:t>
            </a:r>
            <a:r>
              <a:rPr b="1" lang="en-US" sz="1400"/>
              <a:t>ports</a:t>
            </a:r>
            <a:r>
              <a:rPr lang="en-US" sz="1400"/>
              <a:t> are </a:t>
            </a:r>
            <a:r>
              <a:rPr b="1" lang="en-US" sz="1400"/>
              <a:t>closed</a:t>
            </a:r>
            <a:r>
              <a:rPr lang="en-US" sz="1400"/>
              <a:t> and the services are updated. </a:t>
            </a:r>
            <a:r>
              <a:rPr b="1" lang="en-US" sz="1400"/>
              <a:t>Whitelisting</a:t>
            </a:r>
            <a:r>
              <a:rPr lang="en-US" sz="1400"/>
              <a:t> the sources that are allowed to port scan and blocking all others as well as limiting the information returned from a scan by filtering ports such as 7000, 7004 and 7016. Configuring firewall settings will also help limit inbound connections.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Mitigation: Finding the Request for the Hidden Directory</a:t>
            </a:r>
            <a:endParaRPr/>
          </a:p>
        </p:txBody>
      </p:sp>
      <p:sp>
        <p:nvSpPr>
          <p:cNvPr id="1238" name="Google Shape;123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39" name="Google Shape;1239;p19"/>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US" sz="1400"/>
              <a:t>What kind of alarm can be set to detect future unauthorized access?</a:t>
            </a:r>
            <a:endParaRPr sz="1400"/>
          </a:p>
          <a:p>
            <a:pPr indent="0" lvl="0" marL="0" rtl="0" algn="l">
              <a:lnSpc>
                <a:spcPct val="115000"/>
              </a:lnSpc>
              <a:spcBef>
                <a:spcPts val="0"/>
              </a:spcBef>
              <a:spcAft>
                <a:spcPts val="0"/>
              </a:spcAft>
              <a:buSzPts val="1400"/>
              <a:buNone/>
            </a:pPr>
            <a:r>
              <a:rPr lang="en-US" sz="1400"/>
              <a:t>An </a:t>
            </a:r>
            <a:r>
              <a:rPr b="1" lang="en-US" sz="1400"/>
              <a:t>alert</a:t>
            </a:r>
            <a:r>
              <a:rPr lang="en-US" sz="1400"/>
              <a:t> that notifies you when </a:t>
            </a:r>
            <a:r>
              <a:rPr b="1" lang="en-US" sz="1400"/>
              <a:t>unsuccessful password attempts </a:t>
            </a:r>
            <a:r>
              <a:rPr lang="en-US" sz="1400"/>
              <a:t>have been made setting thresholds for low (around 3-5) and severe ( around 5 – 20).</a:t>
            </a:r>
            <a:endParaRPr/>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US" sz="1400"/>
              <a:t>An alert that triggers when unauthorized access attempts are detected.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
        <p:nvSpPr>
          <p:cNvPr id="1240" name="Google Shape;1240;p19"/>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US" sz="1400"/>
              <a:t>What configuration can be set on the host to block unwanted access?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US" sz="1400"/>
              <a:t>Hardening the access credentials by making more </a:t>
            </a:r>
            <a:r>
              <a:rPr b="1" lang="en-US" sz="1400"/>
              <a:t>complicated passwords, non predictable usernames, multifactor authentication </a:t>
            </a:r>
            <a:r>
              <a:rPr lang="en-US" sz="1400"/>
              <a:t>and password failure timeouts.</a:t>
            </a:r>
            <a:endParaRPr/>
          </a:p>
          <a:p>
            <a:pPr indent="0" lvl="0" marL="0" rtl="0" algn="l">
              <a:lnSpc>
                <a:spcPct val="115000"/>
              </a:lnSpc>
              <a:spcBef>
                <a:spcPts val="0"/>
              </a:spcBef>
              <a:spcAft>
                <a:spcPts val="0"/>
              </a:spcAft>
              <a:buSzPts val="1400"/>
              <a:buNone/>
            </a:pPr>
            <a:r>
              <a:rPr lang="en-US" sz="1400"/>
              <a:t>Data exposure needs to be reviewed and eliminated to prevent easy discovery of secret files.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Table of Contents</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025" name="Google Shape;1025;p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US">
                <a:solidFill>
                  <a:schemeClr val="dk1"/>
                </a:solidFill>
              </a:rPr>
              <a:t>This document contains the following sections:</a:t>
            </a:r>
            <a:endParaRPr/>
          </a:p>
        </p:txBody>
      </p:sp>
      <p:sp>
        <p:nvSpPr>
          <p:cNvPr id="1026" name="Google Shape;1026;p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027" name="Google Shape;1027;p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8" name="Google Shape;1028;p2"/>
          <p:cNvGrpSpPr/>
          <p:nvPr/>
        </p:nvGrpSpPr>
        <p:grpSpPr>
          <a:xfrm>
            <a:off x="457200" y="1378813"/>
            <a:ext cx="776889" cy="621300"/>
            <a:chOff x="457200" y="1378813"/>
            <a:chExt cx="776889" cy="621300"/>
          </a:xfrm>
        </p:grpSpPr>
        <p:sp>
          <p:nvSpPr>
            <p:cNvPr id="1029" name="Google Shape;1029;p2"/>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030" name="Google Shape;1030;p2"/>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2"/>
          <p:cNvGrpSpPr/>
          <p:nvPr/>
        </p:nvGrpSpPr>
        <p:grpSpPr>
          <a:xfrm>
            <a:off x="457200" y="2228725"/>
            <a:ext cx="776889" cy="621300"/>
            <a:chOff x="457200" y="1378813"/>
            <a:chExt cx="776889" cy="621300"/>
          </a:xfrm>
        </p:grpSpPr>
        <p:sp>
          <p:nvSpPr>
            <p:cNvPr id="1032" name="Google Shape;1032;p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033" name="Google Shape;1033;p2"/>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p2"/>
          <p:cNvGrpSpPr/>
          <p:nvPr/>
        </p:nvGrpSpPr>
        <p:grpSpPr>
          <a:xfrm>
            <a:off x="457200" y="3073850"/>
            <a:ext cx="776889" cy="621300"/>
            <a:chOff x="457200" y="1378813"/>
            <a:chExt cx="776889" cy="621300"/>
          </a:xfrm>
        </p:grpSpPr>
        <p:sp>
          <p:nvSpPr>
            <p:cNvPr id="1035" name="Google Shape;1035;p2"/>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036" name="Google Shape;1036;p2"/>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7" name="Google Shape;1037;p2"/>
          <p:cNvGrpSpPr/>
          <p:nvPr/>
        </p:nvGrpSpPr>
        <p:grpSpPr>
          <a:xfrm>
            <a:off x="457200" y="3923750"/>
            <a:ext cx="776889" cy="621300"/>
            <a:chOff x="457200" y="1378813"/>
            <a:chExt cx="776889" cy="621300"/>
          </a:xfrm>
        </p:grpSpPr>
        <p:sp>
          <p:nvSpPr>
            <p:cNvPr id="1038" name="Google Shape;1038;p2"/>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039" name="Google Shape;1039;p2"/>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0" name="Google Shape;1040;p2"/>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Roboto"/>
                <a:ea typeface="Roboto"/>
                <a:cs typeface="Roboto"/>
                <a:sym typeface="Roboto"/>
              </a:rPr>
              <a:t>Network Topology</a:t>
            </a:r>
            <a:endParaRPr b="1" i="0" sz="1800" u="none" cap="none" strike="noStrike">
              <a:solidFill>
                <a:schemeClr val="dk1"/>
              </a:solidFill>
              <a:latin typeface="Roboto"/>
              <a:ea typeface="Roboto"/>
              <a:cs typeface="Roboto"/>
              <a:sym typeface="Roboto"/>
            </a:endParaRPr>
          </a:p>
        </p:txBody>
      </p:sp>
      <p:sp>
        <p:nvSpPr>
          <p:cNvPr id="1041" name="Google Shape;1041;p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Roboto"/>
                <a:ea typeface="Roboto"/>
                <a:cs typeface="Roboto"/>
                <a:sym typeface="Roboto"/>
              </a:rPr>
              <a:t>Red Team</a:t>
            </a:r>
            <a:r>
              <a:rPr b="0" i="0" lang="en-US" sz="1800" u="none" cap="none" strike="noStrike">
                <a:solidFill>
                  <a:schemeClr val="dk1"/>
                </a:solidFill>
                <a:latin typeface="Roboto"/>
                <a:ea typeface="Roboto"/>
                <a:cs typeface="Roboto"/>
                <a:sym typeface="Roboto"/>
              </a:rPr>
              <a:t>: Security Assessment</a:t>
            </a:r>
            <a:endParaRPr b="0" i="0" sz="1800" u="none" cap="none" strike="noStrike">
              <a:solidFill>
                <a:schemeClr val="dk1"/>
              </a:solidFill>
              <a:latin typeface="Roboto"/>
              <a:ea typeface="Roboto"/>
              <a:cs typeface="Roboto"/>
              <a:sym typeface="Roboto"/>
            </a:endParaRPr>
          </a:p>
        </p:txBody>
      </p:sp>
      <p:sp>
        <p:nvSpPr>
          <p:cNvPr id="1045" name="Google Shape;1045;p2"/>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Roboto"/>
                <a:ea typeface="Roboto"/>
                <a:cs typeface="Roboto"/>
                <a:sym typeface="Roboto"/>
              </a:rPr>
              <a:t>Blue Team</a:t>
            </a:r>
            <a:r>
              <a:rPr b="0" i="0" lang="en-US" sz="1800" u="none" cap="none" strike="noStrike">
                <a:solidFill>
                  <a:schemeClr val="dk1"/>
                </a:solidFill>
                <a:latin typeface="Roboto"/>
                <a:ea typeface="Roboto"/>
                <a:cs typeface="Roboto"/>
                <a:sym typeface="Roboto"/>
              </a:rPr>
              <a:t>: Log Analysis and Attack Characterization</a:t>
            </a:r>
            <a:endParaRPr b="0" i="0" sz="1800" u="none" cap="none" strike="noStrike">
              <a:solidFill>
                <a:schemeClr val="dk1"/>
              </a:solidFill>
              <a:latin typeface="Roboto"/>
              <a:ea typeface="Roboto"/>
              <a:cs typeface="Roboto"/>
              <a:sym typeface="Roboto"/>
            </a:endParaRPr>
          </a:p>
        </p:txBody>
      </p:sp>
      <p:sp>
        <p:nvSpPr>
          <p:cNvPr id="1046" name="Google Shape;1046;p2"/>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Roboto"/>
                <a:ea typeface="Roboto"/>
                <a:cs typeface="Roboto"/>
                <a:sym typeface="Roboto"/>
              </a:rPr>
              <a:t>Hardening</a:t>
            </a:r>
            <a:r>
              <a:rPr b="0" i="0" lang="en-US" sz="1800" u="none" cap="none" strike="noStrike">
                <a:solidFill>
                  <a:schemeClr val="dk1"/>
                </a:solidFill>
                <a:latin typeface="Roboto"/>
                <a:ea typeface="Roboto"/>
                <a:cs typeface="Roboto"/>
                <a:sym typeface="Roboto"/>
              </a:rPr>
              <a:t>: Proposed Alarms and Mitigation Strategies</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Mitigation: Preventing Brute Force Attacks</a:t>
            </a:r>
            <a:endParaRPr/>
          </a:p>
        </p:txBody>
      </p:sp>
      <p:sp>
        <p:nvSpPr>
          <p:cNvPr id="1246" name="Google Shape;124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47" name="Google Shape;1247;p20"/>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US" sz="1400"/>
              <a:t>What kind of alarm can be set to detect future brute force attacks?</a:t>
            </a:r>
            <a:endParaRPr/>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US" sz="1400"/>
              <a:t>An alert needs to be set on all levels of credentials entry and prompts to </a:t>
            </a:r>
            <a:r>
              <a:rPr b="1" lang="en-US" sz="1400"/>
              <a:t>monitor for password failures</a:t>
            </a:r>
            <a:r>
              <a:rPr lang="en-US" sz="1400"/>
              <a:t> and notify if there are more than 3-5 failed attempts and prioritize 10-20 failed attempts.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p:txBody>
      </p:sp>
      <p:sp>
        <p:nvSpPr>
          <p:cNvPr id="1248" name="Google Shape;1248;p20"/>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US" sz="1400"/>
              <a:t>What configuration can be set on the host to block brute force attacks?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US" sz="1400"/>
              <a:t>Creating a staggered </a:t>
            </a:r>
            <a:r>
              <a:rPr b="1" lang="en-US" sz="1400"/>
              <a:t>lockout </a:t>
            </a:r>
            <a:r>
              <a:rPr lang="en-US" sz="1400"/>
              <a:t>for accounts that fail a password more than 3-5 times and sending an alert for review and reset can prevent brute force attacks. The standard hardening practices such as </a:t>
            </a:r>
            <a:r>
              <a:rPr b="1" lang="en-US" sz="1400"/>
              <a:t>stronger password strength, multifactor authentication, non predictable usernames</a:t>
            </a:r>
            <a:r>
              <a:rPr lang="en-US" sz="1400"/>
              <a:t> will also make brute forces more difficult to succeed.</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Mitigation: Detecting the WebDAV Connection</a:t>
            </a:r>
            <a:endParaRPr/>
          </a:p>
        </p:txBody>
      </p:sp>
      <p:sp>
        <p:nvSpPr>
          <p:cNvPr id="1254" name="Google Shape;1254;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55" name="Google Shape;1255;p21"/>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US" sz="1400"/>
              <a:t>What kind of alarm can be set to detect future access to this directory?</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US" sz="1400"/>
              <a:t>Trigger an alarm that </a:t>
            </a:r>
            <a:r>
              <a:rPr b="1" lang="en-US" sz="1400"/>
              <a:t>monitors unauthorized access </a:t>
            </a:r>
            <a:r>
              <a:rPr lang="en-US" sz="1400"/>
              <a:t>of any kind from IPs without permission if severe and an alert should be set if 1 occurs.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p:txBody>
      </p:sp>
      <p:sp>
        <p:nvSpPr>
          <p:cNvPr id="1256" name="Google Shape;1256;p21"/>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US" sz="1400"/>
              <a:t>What configuration can be set on the host to control access?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US" sz="1400"/>
              <a:t>Webdav is a decently unsecure application so looking into more secure products as well as making access to it more secure by limiting the areas it can be accessed from limited to company machines. Making the access credentials more complicated using better passwords, usernames and multi factor authentication for access and keeping everything patched and up to date.</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Mitigation: Identifying Reverse Shell Uploads</a:t>
            </a:r>
            <a:endParaRPr/>
          </a:p>
        </p:txBody>
      </p:sp>
      <p:sp>
        <p:nvSpPr>
          <p:cNvPr id="1262" name="Google Shape;1262;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63" name="Google Shape;1263;p22"/>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US" sz="1400"/>
              <a:t>What kind of alarm can be set to detect future file uploads?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US" sz="1400"/>
              <a:t>We can create an alert that triggers when </a:t>
            </a:r>
            <a:r>
              <a:rPr b="1" lang="en-US" sz="1400"/>
              <a:t>php files are uploaded from remote users</a:t>
            </a:r>
            <a:r>
              <a:rPr lang="en-US" sz="1400"/>
              <a:t>. Another alert that should be considered is when access to the secret_folder is requested. This alert could send an email to the person requesting access with a code to enter into the login window for 2 factor authentication.</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
        <p:nvSpPr>
          <p:cNvPr id="1264" name="Google Shape;1264;p22"/>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US" sz="1400"/>
              <a:t>What configuration can be set on the host to block file uploads?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US" sz="1400"/>
              <a:t>As mentioned above, </a:t>
            </a:r>
            <a:r>
              <a:rPr b="1" lang="en-US" sz="1400"/>
              <a:t>multi-factor authentication </a:t>
            </a:r>
            <a:r>
              <a:rPr lang="en-US" sz="1400"/>
              <a:t>for access to the secret_folder, or the entire server for remote users. Another option would be not to allow remote access to this server.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a:t>Network Topology </a:t>
            </a:r>
            <a:endParaRPr/>
          </a:p>
        </p:txBody>
      </p:sp>
      <p:sp>
        <p:nvSpPr>
          <p:cNvPr id="1052" name="Google Shape;1052;p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4"/>
          <p:cNvSpPr txBox="1"/>
          <p:nvPr>
            <p:ph idx="2" type="body"/>
          </p:nvPr>
        </p:nvSpPr>
        <p:spPr>
          <a:xfrm>
            <a:off x="115375" y="910475"/>
            <a:ext cx="6699600" cy="3897600"/>
          </a:xfrm>
          <a:prstGeom prst="rect">
            <a:avLst/>
          </a:prstGeom>
          <a:solidFill>
            <a:srgbClr val="1D8BE6">
              <a:alpha val="14117"/>
            </a:srgbClr>
          </a:solid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800"/>
              </a:spcBef>
              <a:spcAft>
                <a:spcPts val="0"/>
              </a:spcAft>
              <a:buSzPts val="1400"/>
              <a:buNone/>
            </a:pPr>
            <a:r>
              <a:t/>
            </a:r>
            <a:endParaRPr/>
          </a:p>
          <a:p>
            <a:pPr indent="0" lvl="0" marL="0" rtl="0" algn="l">
              <a:lnSpc>
                <a:spcPct val="100000"/>
              </a:lnSpc>
              <a:spcBef>
                <a:spcPts val="800"/>
              </a:spcBef>
              <a:spcAft>
                <a:spcPts val="0"/>
              </a:spcAft>
              <a:buSzPts val="1400"/>
              <a:buNone/>
            </a:pPr>
            <a:r>
              <a:t/>
            </a:r>
            <a:endParaRPr/>
          </a:p>
          <a:p>
            <a:pPr indent="0" lvl="0" marL="0" rtl="0" algn="l">
              <a:lnSpc>
                <a:spcPct val="100000"/>
              </a:lnSpc>
              <a:spcBef>
                <a:spcPts val="800"/>
              </a:spcBef>
              <a:spcAft>
                <a:spcPts val="0"/>
              </a:spcAft>
              <a:buClr>
                <a:schemeClr val="dk1"/>
              </a:buClr>
              <a:buSzPts val="1100"/>
              <a:buFont typeface="Arial"/>
              <a:buNone/>
            </a:pPr>
            <a:r>
              <a:t/>
            </a:r>
            <a:endParaRPr/>
          </a:p>
          <a:p>
            <a:pPr indent="0" lvl="0" marL="0" rtl="0" algn="l">
              <a:lnSpc>
                <a:spcPct val="100000"/>
              </a:lnSpc>
              <a:spcBef>
                <a:spcPts val="800"/>
              </a:spcBef>
              <a:spcAft>
                <a:spcPts val="800"/>
              </a:spcAft>
              <a:buSzPts val="1400"/>
              <a:buNone/>
            </a:pPr>
            <a:r>
              <a:t/>
            </a:r>
            <a:endParaRPr/>
          </a:p>
        </p:txBody>
      </p:sp>
      <p:sp>
        <p:nvSpPr>
          <p:cNvPr id="1058" name="Google Shape;1058;p4"/>
          <p:cNvSpPr txBox="1"/>
          <p:nvPr>
            <p:ph idx="3" type="subTitle"/>
          </p:nvPr>
        </p:nvSpPr>
        <p:spPr>
          <a:xfrm>
            <a:off x="6875041" y="910475"/>
            <a:ext cx="2055425"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Roboto Black"/>
                <a:ea typeface="Roboto Black"/>
                <a:cs typeface="Roboto Black"/>
                <a:sym typeface="Roboto Black"/>
              </a:rPr>
              <a:t>Network</a:t>
            </a:r>
            <a:endParaRPr b="1" sz="1100"/>
          </a:p>
          <a:p>
            <a:pPr indent="0" lvl="0" marL="0" rtl="0" algn="l">
              <a:lnSpc>
                <a:spcPct val="100000"/>
              </a:lnSpc>
              <a:spcBef>
                <a:spcPts val="0"/>
              </a:spcBef>
              <a:spcAft>
                <a:spcPts val="0"/>
              </a:spcAft>
              <a:buClr>
                <a:schemeClr val="dk1"/>
              </a:buClr>
              <a:buSzPts val="1100"/>
              <a:buFont typeface="Arial"/>
              <a:buNone/>
            </a:pPr>
            <a:r>
              <a:rPr lang="en-US"/>
              <a:t>Address Range: 192.168.1.0 -</a:t>
            </a:r>
            <a:endParaRPr/>
          </a:p>
          <a:p>
            <a:pPr indent="0" lvl="0" marL="0" rtl="0" algn="l">
              <a:lnSpc>
                <a:spcPct val="100000"/>
              </a:lnSpc>
              <a:spcBef>
                <a:spcPts val="0"/>
              </a:spcBef>
              <a:spcAft>
                <a:spcPts val="0"/>
              </a:spcAft>
              <a:buClr>
                <a:schemeClr val="dk1"/>
              </a:buClr>
              <a:buSzPts val="1100"/>
              <a:buFont typeface="Arial"/>
              <a:buNone/>
            </a:pPr>
            <a:r>
              <a:rPr lang="en-US"/>
              <a:t>192.168.1.255</a:t>
            </a:r>
            <a:endParaRPr/>
          </a:p>
          <a:p>
            <a:pPr indent="0" lvl="0" marL="0" rtl="0" algn="l">
              <a:lnSpc>
                <a:spcPct val="100000"/>
              </a:lnSpc>
              <a:spcBef>
                <a:spcPts val="0"/>
              </a:spcBef>
              <a:spcAft>
                <a:spcPts val="0"/>
              </a:spcAft>
              <a:buClr>
                <a:schemeClr val="dk1"/>
              </a:buClr>
              <a:buSzPts val="1100"/>
              <a:buFont typeface="Arial"/>
              <a:buNone/>
            </a:pPr>
            <a:r>
              <a:rPr lang="en-US"/>
              <a:t>Netmask: 255.255.255.0</a:t>
            </a:r>
            <a:endParaRPr/>
          </a:p>
          <a:p>
            <a:pPr indent="0" lvl="0" marL="0" rtl="0" algn="l">
              <a:lnSpc>
                <a:spcPct val="100000"/>
              </a:lnSpc>
              <a:spcBef>
                <a:spcPts val="0"/>
              </a:spcBef>
              <a:spcAft>
                <a:spcPts val="0"/>
              </a:spcAft>
              <a:buClr>
                <a:schemeClr val="dk1"/>
              </a:buClr>
              <a:buSzPts val="1100"/>
              <a:buFont typeface="Arial"/>
              <a:buNone/>
            </a:pPr>
            <a:r>
              <a:rPr lang="en-US"/>
              <a:t>Gateway: 192.168.1.1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1100"/>
              <a:buFont typeface="Arial"/>
              <a:buNone/>
            </a:pPr>
            <a:r>
              <a:rPr lang="en-US"/>
              <a:t>IPv4:192.168.1.1</a:t>
            </a:r>
            <a:endParaRPr/>
          </a:p>
          <a:p>
            <a:pPr indent="0" lvl="0" marL="0" rtl="0" algn="l">
              <a:lnSpc>
                <a:spcPct val="100000"/>
              </a:lnSpc>
              <a:spcBef>
                <a:spcPts val="0"/>
              </a:spcBef>
              <a:spcAft>
                <a:spcPts val="0"/>
              </a:spcAft>
              <a:buClr>
                <a:schemeClr val="dk1"/>
              </a:buClr>
              <a:buSzPts val="1100"/>
              <a:buFont typeface="Arial"/>
              <a:buNone/>
            </a:pPr>
            <a:r>
              <a:rPr lang="en-US"/>
              <a:t>OS: Windows</a:t>
            </a:r>
            <a:endParaRPr/>
          </a:p>
          <a:p>
            <a:pPr indent="0" lvl="0" marL="0" rtl="0" algn="l">
              <a:lnSpc>
                <a:spcPct val="100000"/>
              </a:lnSpc>
              <a:spcBef>
                <a:spcPts val="0"/>
              </a:spcBef>
              <a:spcAft>
                <a:spcPts val="0"/>
              </a:spcAft>
              <a:buClr>
                <a:schemeClr val="dk1"/>
              </a:buClr>
              <a:buSzPts val="1100"/>
              <a:buFont typeface="Arial"/>
              <a:buNone/>
            </a:pPr>
            <a:r>
              <a:rPr lang="en-US"/>
              <a:t>Hostname:ML-RefVm-684427</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IPv4: 192.168.90</a:t>
            </a:r>
            <a:endParaRPr/>
          </a:p>
          <a:p>
            <a:pPr indent="0" lvl="0" marL="0" rtl="0" algn="l">
              <a:lnSpc>
                <a:spcPct val="100000"/>
              </a:lnSpc>
              <a:spcBef>
                <a:spcPts val="0"/>
              </a:spcBef>
              <a:spcAft>
                <a:spcPts val="0"/>
              </a:spcAft>
              <a:buClr>
                <a:schemeClr val="dk1"/>
              </a:buClr>
              <a:buSzPts val="1100"/>
              <a:buFont typeface="Arial"/>
              <a:buNone/>
            </a:pPr>
            <a:r>
              <a:rPr lang="en-US"/>
              <a:t>OS: Linux (Kali)</a:t>
            </a:r>
            <a:endParaRPr/>
          </a:p>
          <a:p>
            <a:pPr indent="0" lvl="0" marL="0" rtl="0" algn="l">
              <a:lnSpc>
                <a:spcPct val="100000"/>
              </a:lnSpc>
              <a:spcBef>
                <a:spcPts val="0"/>
              </a:spcBef>
              <a:spcAft>
                <a:spcPts val="0"/>
              </a:spcAft>
              <a:buClr>
                <a:schemeClr val="dk1"/>
              </a:buClr>
              <a:buSzPts val="1100"/>
              <a:buFont typeface="Arial"/>
              <a:buNone/>
            </a:pPr>
            <a:r>
              <a:rPr lang="en-US"/>
              <a:t>Hostname: Kali</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IPv4:192.168.1.105</a:t>
            </a:r>
            <a:endParaRPr/>
          </a:p>
          <a:p>
            <a:pPr indent="0" lvl="0" marL="0" rtl="0" algn="l">
              <a:lnSpc>
                <a:spcPct val="100000"/>
              </a:lnSpc>
              <a:spcBef>
                <a:spcPts val="0"/>
              </a:spcBef>
              <a:spcAft>
                <a:spcPts val="0"/>
              </a:spcAft>
              <a:buClr>
                <a:schemeClr val="dk1"/>
              </a:buClr>
              <a:buSzPts val="1100"/>
              <a:buFont typeface="Arial"/>
              <a:buNone/>
            </a:pPr>
            <a:r>
              <a:rPr lang="en-US"/>
              <a:t>OS: Linux (Ubuntu)</a:t>
            </a:r>
            <a:endParaRPr/>
          </a:p>
          <a:p>
            <a:pPr indent="0" lvl="0" marL="0" rtl="0" algn="l">
              <a:lnSpc>
                <a:spcPct val="100000"/>
              </a:lnSpc>
              <a:spcBef>
                <a:spcPts val="0"/>
              </a:spcBef>
              <a:spcAft>
                <a:spcPts val="0"/>
              </a:spcAft>
              <a:buClr>
                <a:schemeClr val="dk1"/>
              </a:buClr>
              <a:buSzPts val="1100"/>
              <a:buFont typeface="Arial"/>
              <a:buNone/>
            </a:pPr>
            <a:r>
              <a:rPr lang="en-US"/>
              <a:t>Hostname:Server1 (Capstone)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IPv4: 192.168.1.100</a:t>
            </a:r>
            <a:endParaRPr/>
          </a:p>
          <a:p>
            <a:pPr indent="0" lvl="0" marL="0" rtl="0" algn="l">
              <a:lnSpc>
                <a:spcPct val="100000"/>
              </a:lnSpc>
              <a:spcBef>
                <a:spcPts val="0"/>
              </a:spcBef>
              <a:spcAft>
                <a:spcPts val="0"/>
              </a:spcAft>
              <a:buClr>
                <a:schemeClr val="dk1"/>
              </a:buClr>
              <a:buSzPts val="1100"/>
              <a:buFont typeface="Arial"/>
              <a:buNone/>
            </a:pPr>
            <a:r>
              <a:rPr lang="en-US"/>
              <a:t>OS: Linux (ELK)</a:t>
            </a:r>
            <a:endParaRPr/>
          </a:p>
          <a:p>
            <a:pPr indent="0" lvl="0" marL="0" rtl="0" algn="l">
              <a:lnSpc>
                <a:spcPct val="100000"/>
              </a:lnSpc>
              <a:spcBef>
                <a:spcPts val="0"/>
              </a:spcBef>
              <a:spcAft>
                <a:spcPts val="0"/>
              </a:spcAft>
              <a:buClr>
                <a:schemeClr val="dk1"/>
              </a:buClr>
              <a:buSzPts val="1100"/>
              <a:buFont typeface="Arial"/>
              <a:buNone/>
            </a:pPr>
            <a:r>
              <a:rPr lang="en-US"/>
              <a:t>Hostname: ELK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000"/>
              <a:buNone/>
            </a:pPr>
            <a:r>
              <a:t/>
            </a:r>
            <a:endParaRPr/>
          </a:p>
        </p:txBody>
      </p:sp>
      <p:sp>
        <p:nvSpPr>
          <p:cNvPr id="1059" name="Google Shape;1059;p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Network Topology</a:t>
            </a:r>
            <a:endParaRPr/>
          </a:p>
        </p:txBody>
      </p:sp>
      <p:sp>
        <p:nvSpPr>
          <p:cNvPr id="1060" name="Google Shape;1060;p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061" name="Google Shape;1061;p4"/>
          <p:cNvPicPr preferRelativeResize="0"/>
          <p:nvPr/>
        </p:nvPicPr>
        <p:blipFill rotWithShape="1">
          <a:blip r:embed="rId3">
            <a:alphaModFix/>
          </a:blip>
          <a:srcRect b="0" l="0" r="0" t="0"/>
          <a:stretch/>
        </p:blipFill>
        <p:spPr>
          <a:xfrm>
            <a:off x="1404159" y="910475"/>
            <a:ext cx="4244111" cy="4006175"/>
          </a:xfrm>
          <a:prstGeom prst="rect">
            <a:avLst/>
          </a:prstGeom>
          <a:noFill/>
          <a:ln>
            <a:noFill/>
          </a:ln>
        </p:spPr>
      </p:pic>
      <p:sp>
        <p:nvSpPr>
          <p:cNvPr id="1062" name="Google Shape;1062;p4"/>
          <p:cNvSpPr txBox="1"/>
          <p:nvPr/>
        </p:nvSpPr>
        <p:spPr>
          <a:xfrm>
            <a:off x="3526214" y="3224406"/>
            <a:ext cx="457176" cy="1538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00" u="none" cap="none" strike="noStrike">
                <a:solidFill>
                  <a:srgbClr val="000000"/>
                </a:solidFill>
                <a:latin typeface="Arial"/>
                <a:ea typeface="Arial"/>
                <a:cs typeface="Arial"/>
                <a:sym typeface="Arial"/>
              </a:rPr>
              <a:t>PORT 9200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068" name="Google Shape;1068;p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069" name="Google Shape;1069;p5"/>
          <p:cNvSpPr txBox="1"/>
          <p:nvPr>
            <p:ph type="title"/>
          </p:nvPr>
        </p:nvSpPr>
        <p:spPr>
          <a:xfrm>
            <a:off x="274325" y="1851100"/>
            <a:ext cx="8595300" cy="102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US"/>
              <a:t>Red Team</a:t>
            </a:r>
            <a:endParaRPr b="1"/>
          </a:p>
          <a:p>
            <a:pPr indent="0" lvl="0" marL="0" rtl="0" algn="ctr">
              <a:lnSpc>
                <a:spcPct val="100000"/>
              </a:lnSpc>
              <a:spcBef>
                <a:spcPts val="0"/>
              </a:spcBef>
              <a:spcAft>
                <a:spcPts val="0"/>
              </a:spcAft>
              <a:buClr>
                <a:schemeClr val="dk1"/>
              </a:buClr>
              <a:buSzPts val="1100"/>
              <a:buFont typeface="Arial"/>
              <a:buNone/>
            </a:pPr>
            <a:r>
              <a:rPr lang="en-US">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lnSpc>
                <a:spcPct val="100000"/>
              </a:lnSpc>
              <a:spcBef>
                <a:spcPts val="0"/>
              </a:spcBef>
              <a:spcAft>
                <a:spcPts val="0"/>
              </a:spcAft>
              <a:buSzPts val="3600"/>
              <a:buNone/>
            </a:pPr>
            <a:r>
              <a:t/>
            </a:r>
            <a:endParaRPr>
              <a:latin typeface="Roboto Light"/>
              <a:ea typeface="Roboto Light"/>
              <a:cs typeface="Roboto Light"/>
              <a:sym typeface="Roboto Light"/>
            </a:endParaRPr>
          </a:p>
        </p:txBody>
      </p:sp>
      <p:sp>
        <p:nvSpPr>
          <p:cNvPr id="1070" name="Google Shape;1070;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Recon: Describing the Target</a:t>
            </a:r>
            <a:endParaRPr/>
          </a:p>
        </p:txBody>
      </p:sp>
      <p:sp>
        <p:nvSpPr>
          <p:cNvPr id="1076" name="Google Shape;1076;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SzPts val="1800"/>
              <a:buNone/>
            </a:pPr>
            <a:r>
              <a:rPr lang="en-US">
                <a:latin typeface="Roboto"/>
                <a:ea typeface="Roboto"/>
                <a:cs typeface="Roboto"/>
                <a:sym typeface="Roboto"/>
              </a:rPr>
              <a:t>Nmap identified the following hosts on the network:</a:t>
            </a:r>
            <a:endParaRPr>
              <a:latin typeface="Roboto"/>
              <a:ea typeface="Roboto"/>
              <a:cs typeface="Roboto"/>
              <a:sym typeface="Roboto"/>
            </a:endParaRPr>
          </a:p>
        </p:txBody>
      </p:sp>
      <p:sp>
        <p:nvSpPr>
          <p:cNvPr id="1077" name="Google Shape;1077;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078" name="Google Shape;1078;p6"/>
          <p:cNvGraphicFramePr/>
          <p:nvPr/>
        </p:nvGraphicFramePr>
        <p:xfrm>
          <a:off x="419800" y="1198750"/>
          <a:ext cx="3000000" cy="3000000"/>
        </p:xfrm>
        <a:graphic>
          <a:graphicData uri="http://schemas.openxmlformats.org/drawingml/2006/table">
            <a:tbl>
              <a:tblPr>
                <a:noFill/>
                <a:tableStyleId>{318C9476-6211-4682-A3E7-ECACF7A4C971}</a:tableStyleId>
              </a:tblPr>
              <a:tblGrid>
                <a:gridCol w="2782200"/>
                <a:gridCol w="2782200"/>
                <a:gridCol w="2782200"/>
              </a:tblGrid>
              <a:tr h="4032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Hostname</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IP Address</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Role on Network</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ML-RefVm-684427</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192.168.1.1</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Hyper V Manager/Gateway</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ELK</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192.168.1.100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ELK Server</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Server1</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192.168.105</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Capstone Machine</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Kali</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192.168.1.90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C2</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Vulnerability Assessment</a:t>
            </a:r>
            <a:endParaRPr/>
          </a:p>
        </p:txBody>
      </p:sp>
      <p:sp>
        <p:nvSpPr>
          <p:cNvPr id="1084" name="Google Shape;1084;p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US">
                <a:latin typeface="Roboto"/>
                <a:ea typeface="Roboto"/>
                <a:cs typeface="Roboto"/>
                <a:sym typeface="Roboto"/>
              </a:rPr>
              <a:t>The assessment uncovered the following critical vulnerabilities in the target:</a:t>
            </a:r>
            <a:endParaRPr/>
          </a:p>
        </p:txBody>
      </p:sp>
      <p:sp>
        <p:nvSpPr>
          <p:cNvPr id="1085" name="Google Shape;1085;p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086" name="Google Shape;1086;p7"/>
          <p:cNvGraphicFramePr/>
          <p:nvPr/>
        </p:nvGraphicFramePr>
        <p:xfrm>
          <a:off x="467150" y="1201900"/>
          <a:ext cx="3000000" cy="3000000"/>
        </p:xfrm>
        <a:graphic>
          <a:graphicData uri="http://schemas.openxmlformats.org/drawingml/2006/table">
            <a:tbl>
              <a:tblPr>
                <a:noFill/>
                <a:tableStyleId>{318C9476-6211-4682-A3E7-ECACF7A4C971}</a:tableStyleId>
              </a:tblPr>
              <a:tblGrid>
                <a:gridCol w="2787500"/>
                <a:gridCol w="2787500"/>
                <a:gridCol w="2787500"/>
              </a:tblGrid>
              <a:tr h="331925">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Roboto"/>
                          <a:ea typeface="Roboto"/>
                          <a:cs typeface="Roboto"/>
                          <a:sym typeface="Roboto"/>
                        </a:rPr>
                        <a:t>Vulnerability</a:t>
                      </a:r>
                      <a:endParaRPr b="1" i="0"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Roboto"/>
                          <a:ea typeface="Roboto"/>
                          <a:cs typeface="Roboto"/>
                          <a:sym typeface="Roboto"/>
                        </a:rPr>
                        <a:t>Description</a:t>
                      </a:r>
                      <a:endParaRPr b="1" i="0"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Roboto"/>
                          <a:ea typeface="Roboto"/>
                          <a:cs typeface="Roboto"/>
                          <a:sym typeface="Roboto"/>
                        </a:rPr>
                        <a:t>Impact</a:t>
                      </a:r>
                      <a:endParaRPr b="1" i="0"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70025">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Directory listings are exposed</a:t>
                      </a:r>
                      <a:endParaRPr i="0" sz="1400" u="none" cap="none" strike="noStrike"/>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097A7"/>
                          </a:solidFill>
                          <a:latin typeface="Roboto"/>
                          <a:ea typeface="Roboto"/>
                          <a:cs typeface="Roboto"/>
                          <a:sym typeface="Roboto"/>
                          <a:hlinkClick r:id="rId3">
                            <a:extLst>
                              <a:ext uri="{A12FA001-AC4F-418D-AE19-62706E023703}">
                                <ahyp:hlinkClr val="tx"/>
                              </a:ext>
                            </a:extLst>
                          </a:hlinkClick>
                        </a:rPr>
                        <a:t>CWE-548</a:t>
                      </a:r>
                      <a:endParaRPr b="0" i="0" sz="1200" u="sng" cap="none" strike="noStrike">
                        <a:solidFill>
                          <a:srgbClr val="0097A7"/>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Click link for full description</a:t>
                      </a:r>
                      <a:endParaRPr i="0" sz="1400" u="none" cap="none" strike="noStrike"/>
                    </a:p>
                  </a:txBody>
                  <a:tcPr marT="95250" marB="95250" marR="180975" marL="1809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Verdana"/>
                          <a:ea typeface="Verdana"/>
                          <a:cs typeface="Verdana"/>
                          <a:sym typeface="Verdana"/>
                        </a:rPr>
                        <a:t>A directory listing is inappropriately exposed, yielding potentially sensitive information to attackers.</a:t>
                      </a:r>
                      <a:endParaRPr i="0" sz="1400" u="none" cap="none" strike="noStrike"/>
                    </a:p>
                  </a:txBody>
                  <a:tcPr marT="95250" marB="95250" marR="180975" marL="1809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Attackers can gather sensitive PII from open directories.  This information can be used to launch attacks and gain path traversal.</a:t>
                      </a:r>
                      <a:endParaRPr i="0" sz="1400" u="none" cap="none" strike="noStrike"/>
                    </a:p>
                  </a:txBody>
                  <a:tcPr marT="95250" marB="95250" marR="180975" marL="1809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132725">
                <a:tc>
                  <a:txBody>
                    <a:bodyPr/>
                    <a:lstStyle/>
                    <a:p>
                      <a:pPr indent="0" lvl="0" marL="0" marR="0" rtl="0" algn="l">
                        <a:lnSpc>
                          <a:spcPct val="100000"/>
                        </a:lnSpc>
                        <a:spcBef>
                          <a:spcPts val="0"/>
                        </a:spcBef>
                        <a:spcAft>
                          <a:spcPts val="0"/>
                        </a:spcAft>
                        <a:buClr>
                          <a:schemeClr val="dk1"/>
                        </a:buClr>
                        <a:buSzPts val="1100"/>
                        <a:buFont typeface="Arial"/>
                        <a:buNone/>
                      </a:pPr>
                      <a:r>
                        <a:rPr lang="en-US" sz="1100" u="none" cap="none" strike="noStrike">
                          <a:solidFill>
                            <a:schemeClr val="dk1"/>
                          </a:solidFill>
                          <a:latin typeface="Roboto"/>
                          <a:ea typeface="Roboto"/>
                          <a:cs typeface="Roboto"/>
                          <a:sym typeface="Roboto"/>
                        </a:rPr>
                        <a:t>Sensitive Data exposure</a:t>
                      </a:r>
                      <a:endParaRPr sz="14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US" sz="1100" u="sng" cap="none" strike="noStrike">
                          <a:solidFill>
                            <a:schemeClr val="accent5"/>
                          </a:solidFill>
                          <a:latin typeface="Roboto"/>
                          <a:ea typeface="Roboto"/>
                          <a:cs typeface="Roboto"/>
                          <a:sym typeface="Roboto"/>
                          <a:hlinkClick r:id="rId4">
                            <a:extLst>
                              <a:ext uri="{A12FA001-AC4F-418D-AE19-62706E023703}">
                                <ahyp:hlinkClr val="tx"/>
                              </a:ext>
                            </a:extLst>
                          </a:hlinkClick>
                        </a:rPr>
                        <a:t>CWE-916</a:t>
                      </a:r>
                      <a:r>
                        <a:rPr lang="en-US" sz="1100" u="none" cap="none" strike="noStrike">
                          <a:solidFill>
                            <a:schemeClr val="dk1"/>
                          </a:solidFill>
                          <a:latin typeface="Roboto"/>
                          <a:ea typeface="Roboto"/>
                          <a:cs typeface="Roboto"/>
                          <a:sym typeface="Roboto"/>
                        </a:rPr>
                        <a:t>  Use of a password Hash With Insufficient Computational effort</a:t>
                      </a:r>
                      <a:endParaRPr sz="14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US" sz="1100" u="sng" cap="none" strike="noStrike">
                          <a:solidFill>
                            <a:schemeClr val="accent5"/>
                          </a:solidFill>
                          <a:latin typeface="Roboto"/>
                          <a:ea typeface="Roboto"/>
                          <a:cs typeface="Roboto"/>
                          <a:sym typeface="Roboto"/>
                          <a:hlinkClick r:id="rId5">
                            <a:extLst>
                              <a:ext uri="{A12FA001-AC4F-418D-AE19-62706E023703}">
                                <ahyp:hlinkClr val="tx"/>
                              </a:ext>
                            </a:extLst>
                          </a:hlinkClick>
                        </a:rPr>
                        <a:t>CWE-522</a:t>
                      </a:r>
                      <a:r>
                        <a:rPr lang="en-US" sz="1100" u="none" cap="none" strike="noStrike">
                          <a:solidFill>
                            <a:schemeClr val="dk1"/>
                          </a:solidFill>
                          <a:latin typeface="Roboto"/>
                          <a:ea typeface="Roboto"/>
                          <a:cs typeface="Roboto"/>
                          <a:sym typeface="Roboto"/>
                        </a:rPr>
                        <a:t>  Insufficiently protected credentials</a:t>
                      </a:r>
                      <a:endParaRPr sz="11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i="0" lang="en-US" sz="1100" u="none" cap="none" strike="noStrike">
                          <a:latin typeface="Roboto"/>
                          <a:ea typeface="Roboto"/>
                          <a:cs typeface="Roboto"/>
                          <a:sym typeface="Roboto"/>
                        </a:rPr>
                        <a:t>The usernames were displayed freely and easily on the webdav server and were in a predictable format. The password hash was displayed text and was easily cracked. The server also referred to secret files in clear text.</a:t>
                      </a:r>
                      <a:endParaRPr i="0" sz="11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i="0" lang="en-US" sz="1100" u="none" cap="none" strike="noStrike">
                          <a:latin typeface="Roboto"/>
                          <a:ea typeface="Roboto"/>
                          <a:cs typeface="Roboto"/>
                          <a:sym typeface="Roboto"/>
                        </a:rPr>
                        <a:t>This has big implications as it makes it easy to guess usernames for a potential brute force attack</a:t>
                      </a:r>
                      <a:endParaRPr i="0" sz="11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40875">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Brute Force Password Attack</a:t>
                      </a:r>
                      <a:endParaRPr i="0" sz="1400" u="none" cap="none" strike="noStrike"/>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097A7"/>
                          </a:solidFill>
                          <a:latin typeface="Roboto"/>
                          <a:ea typeface="Roboto"/>
                          <a:cs typeface="Roboto"/>
                          <a:sym typeface="Roboto"/>
                          <a:hlinkClick r:id="rId6">
                            <a:extLst>
                              <a:ext uri="{A12FA001-AC4F-418D-AE19-62706E023703}">
                                <ahyp:hlinkClr val="tx"/>
                              </a:ext>
                            </a:extLst>
                          </a:hlinkClick>
                        </a:rPr>
                        <a:t>CWE-307</a:t>
                      </a:r>
                      <a:endParaRPr i="0" sz="1400" u="none" cap="none" strike="noStrike"/>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Click link for full description</a:t>
                      </a:r>
                      <a:endParaRPr i="0" sz="1400" u="none" cap="none" strike="noStrike"/>
                    </a:p>
                  </a:txBody>
                  <a:tcPr marT="95250" marB="95250" marR="180975" marL="1809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Hackers can attempt to crack passwords with known user names by flooding the login page.</a:t>
                      </a:r>
                      <a:endParaRPr i="0" sz="1400" u="none" cap="none" strike="noStrike"/>
                    </a:p>
                  </a:txBody>
                  <a:tcPr marT="95250" marB="95250" marR="180975" marL="1809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Simplistic passwords are easily cracked and attackers can gain access to the server and data.</a:t>
                      </a:r>
                      <a:endParaRPr i="0" sz="1400" u="none" cap="none" strike="noStrike"/>
                    </a:p>
                  </a:txBody>
                  <a:tcPr marT="95250" marB="95250" marR="180975" marL="1809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Exploitation: Directory Listings Exposed</a:t>
            </a:r>
            <a:br>
              <a:rPr lang="en-US"/>
            </a:br>
            <a:endParaRPr/>
          </a:p>
        </p:txBody>
      </p:sp>
      <p:sp>
        <p:nvSpPr>
          <p:cNvPr id="1092" name="Google Shape;1092;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093" name="Google Shape;1093;p8"/>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8"/>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US"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rgbClr val="000000"/>
                </a:solidFill>
                <a:latin typeface="Roboto"/>
                <a:ea typeface="Roboto"/>
                <a:cs typeface="Roboto"/>
                <a:sym typeface="Roboto"/>
              </a:rPr>
              <a:t>These </a:t>
            </a:r>
            <a:r>
              <a:rPr b="1" i="0" lang="en-US" sz="1200" u="none" cap="none" strike="noStrike">
                <a:solidFill>
                  <a:srgbClr val="000000"/>
                </a:solidFill>
                <a:latin typeface="Roboto"/>
                <a:ea typeface="Roboto"/>
                <a:cs typeface="Roboto"/>
                <a:sym typeface="Roboto"/>
              </a:rPr>
              <a:t>publicly exposed directory</a:t>
            </a:r>
            <a:r>
              <a:rPr b="0" i="0" lang="en-US" sz="1200" u="none" cap="none" strike="noStrike">
                <a:solidFill>
                  <a:srgbClr val="000000"/>
                </a:solidFill>
                <a:latin typeface="Roboto"/>
                <a:ea typeface="Roboto"/>
                <a:cs typeface="Roboto"/>
                <a:sym typeface="Roboto"/>
              </a:rPr>
              <a:t> listings are a gold mine of information to a seasoned hacker.  By simply navigating to the company website via a standard web browser we could start </a:t>
            </a:r>
            <a:r>
              <a:rPr b="1" i="0" lang="en-US" sz="1200" u="none" cap="none" strike="noStrike">
                <a:solidFill>
                  <a:srgbClr val="000000"/>
                </a:solidFill>
                <a:latin typeface="Roboto"/>
                <a:ea typeface="Roboto"/>
                <a:cs typeface="Roboto"/>
                <a:sym typeface="Roboto"/>
              </a:rPr>
              <a:t>gathering intelligence </a:t>
            </a:r>
            <a:r>
              <a:rPr b="0" i="0" lang="en-US" sz="1200" u="none" cap="none" strike="noStrike">
                <a:solidFill>
                  <a:srgbClr val="000000"/>
                </a:solidFill>
                <a:latin typeface="Roboto"/>
                <a:ea typeface="Roboto"/>
                <a:cs typeface="Roboto"/>
                <a:sym typeface="Roboto"/>
              </a:rPr>
              <a:t>for the attack. </a:t>
            </a:r>
            <a:endParaRPr b="0" i="0" sz="1200" u="none" cap="none" strike="noStrike">
              <a:solidFill>
                <a:srgbClr val="000000"/>
              </a:solidFill>
              <a:latin typeface="Roboto"/>
              <a:ea typeface="Roboto"/>
              <a:cs typeface="Roboto"/>
              <a:sym typeface="Roboto"/>
            </a:endParaRPr>
          </a:p>
        </p:txBody>
      </p:sp>
      <p:grpSp>
        <p:nvGrpSpPr>
          <p:cNvPr id="1095" name="Google Shape;1095;p8"/>
          <p:cNvGrpSpPr/>
          <p:nvPr/>
        </p:nvGrpSpPr>
        <p:grpSpPr>
          <a:xfrm>
            <a:off x="457181" y="887903"/>
            <a:ext cx="533372" cy="533480"/>
            <a:chOff x="457200" y="1378813"/>
            <a:chExt cx="695400" cy="695450"/>
          </a:xfrm>
        </p:grpSpPr>
        <p:sp>
          <p:nvSpPr>
            <p:cNvPr id="1096" name="Google Shape;1096;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097" name="Google Shape;1097;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8" name="Google Shape;1098;p8"/>
          <p:cNvGrpSpPr/>
          <p:nvPr/>
        </p:nvGrpSpPr>
        <p:grpSpPr>
          <a:xfrm>
            <a:off x="3228956" y="887903"/>
            <a:ext cx="533372" cy="533480"/>
            <a:chOff x="457200" y="1378813"/>
            <a:chExt cx="695400" cy="695450"/>
          </a:xfrm>
        </p:grpSpPr>
        <p:sp>
          <p:nvSpPr>
            <p:cNvPr id="1099" name="Google Shape;1099;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00" name="Google Shape;1100;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1" name="Google Shape;1101;p8"/>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8"/>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US"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rgbClr val="000000"/>
                </a:solidFill>
                <a:latin typeface="Roboto"/>
                <a:ea typeface="Roboto"/>
                <a:cs typeface="Roboto"/>
                <a:sym typeface="Roboto"/>
              </a:rPr>
              <a:t>By clicking through each of these links we were able to gather relevant </a:t>
            </a:r>
            <a:r>
              <a:rPr b="1" i="0" lang="en-US" sz="1200" u="none" cap="none" strike="noStrike">
                <a:solidFill>
                  <a:srgbClr val="000000"/>
                </a:solidFill>
                <a:latin typeface="Roboto"/>
                <a:ea typeface="Roboto"/>
                <a:cs typeface="Roboto"/>
                <a:sym typeface="Roboto"/>
              </a:rPr>
              <a:t>PII</a:t>
            </a:r>
            <a:r>
              <a:rPr b="0" i="0" lang="en-US" sz="1200" u="none" cap="none" strike="noStrike">
                <a:solidFill>
                  <a:srgbClr val="000000"/>
                </a:solidFill>
                <a:latin typeface="Roboto"/>
                <a:ea typeface="Roboto"/>
                <a:cs typeface="Roboto"/>
                <a:sym typeface="Roboto"/>
              </a:rPr>
              <a:t> on three people working there.  Ryan, Ashton and Hannah.  We were also able to see the mention of a </a:t>
            </a:r>
            <a:r>
              <a:rPr b="1" i="0" lang="en-US" sz="1200" u="none" cap="none" strike="noStrike">
                <a:solidFill>
                  <a:srgbClr val="000000"/>
                </a:solidFill>
                <a:latin typeface="Roboto"/>
                <a:ea typeface="Roboto"/>
                <a:cs typeface="Roboto"/>
                <a:sym typeface="Roboto"/>
              </a:rPr>
              <a:t>secret file</a:t>
            </a:r>
            <a:r>
              <a:rPr b="0" i="0" lang="en-US" sz="1200" u="none" cap="none" strike="noStrike">
                <a:solidFill>
                  <a:srgbClr val="000000"/>
                </a:solidFill>
                <a:latin typeface="Roboto"/>
                <a:ea typeface="Roboto"/>
                <a:cs typeface="Roboto"/>
                <a:sym typeface="Roboto"/>
              </a:rPr>
              <a:t>. </a:t>
            </a:r>
            <a:endParaRPr b="0" i="0" sz="1200" u="none" cap="none" strike="noStrike">
              <a:solidFill>
                <a:srgbClr val="000000"/>
              </a:solidFill>
              <a:latin typeface="Roboto"/>
              <a:ea typeface="Roboto"/>
              <a:cs typeface="Roboto"/>
              <a:sym typeface="Roboto"/>
            </a:endParaRPr>
          </a:p>
        </p:txBody>
      </p:sp>
      <p:grpSp>
        <p:nvGrpSpPr>
          <p:cNvPr id="1103" name="Google Shape;1103;p8"/>
          <p:cNvGrpSpPr/>
          <p:nvPr/>
        </p:nvGrpSpPr>
        <p:grpSpPr>
          <a:xfrm>
            <a:off x="5722778" y="951220"/>
            <a:ext cx="533372" cy="533480"/>
            <a:chOff x="457200" y="1378813"/>
            <a:chExt cx="695400" cy="695450"/>
          </a:xfrm>
        </p:grpSpPr>
        <p:sp>
          <p:nvSpPr>
            <p:cNvPr id="1104" name="Google Shape;1104;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05" name="Google Shape;1105;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6" name="Google Shape;1106;p8"/>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8"/>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108" name="Google Shape;1108;p8"/>
          <p:cNvPicPr preferRelativeResize="0"/>
          <p:nvPr/>
        </p:nvPicPr>
        <p:blipFill rotWithShape="1">
          <a:blip r:embed="rId3">
            <a:alphaModFix/>
          </a:blip>
          <a:srcRect b="41786" l="0" r="55161" t="15321"/>
          <a:stretch/>
        </p:blipFill>
        <p:spPr>
          <a:xfrm>
            <a:off x="6268000" y="1057400"/>
            <a:ext cx="2916561" cy="1655264"/>
          </a:xfrm>
          <a:prstGeom prst="rect">
            <a:avLst/>
          </a:prstGeom>
          <a:noFill/>
          <a:ln>
            <a:noFill/>
          </a:ln>
        </p:spPr>
      </p:pic>
      <p:pic>
        <p:nvPicPr>
          <p:cNvPr id="1109" name="Google Shape;1109;p8"/>
          <p:cNvPicPr preferRelativeResize="0"/>
          <p:nvPr/>
        </p:nvPicPr>
        <p:blipFill rotWithShape="1">
          <a:blip r:embed="rId4">
            <a:alphaModFix/>
          </a:blip>
          <a:srcRect b="48442" l="0" r="53309" t="14465"/>
          <a:stretch/>
        </p:blipFill>
        <p:spPr>
          <a:xfrm>
            <a:off x="6267825" y="3569312"/>
            <a:ext cx="2916561" cy="1347338"/>
          </a:xfrm>
          <a:prstGeom prst="rect">
            <a:avLst/>
          </a:prstGeom>
          <a:noFill/>
          <a:ln>
            <a:noFill/>
          </a:ln>
        </p:spPr>
      </p:pic>
      <p:pic>
        <p:nvPicPr>
          <p:cNvPr id="1110" name="Google Shape;1110;p8"/>
          <p:cNvPicPr preferRelativeResize="0"/>
          <p:nvPr/>
        </p:nvPicPr>
        <p:blipFill rotWithShape="1">
          <a:blip r:embed="rId5">
            <a:alphaModFix/>
          </a:blip>
          <a:srcRect b="50567" l="0" r="55606" t="15727"/>
          <a:stretch/>
        </p:blipFill>
        <p:spPr>
          <a:xfrm>
            <a:off x="6267825" y="2344900"/>
            <a:ext cx="2916736" cy="12243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Exploitation: </a:t>
            </a:r>
            <a:r>
              <a:rPr lang="en-US"/>
              <a:t>Sensitive Data Exposure</a:t>
            </a:r>
            <a:endParaRPr/>
          </a:p>
        </p:txBody>
      </p:sp>
      <p:sp>
        <p:nvSpPr>
          <p:cNvPr id="1116" name="Google Shape;1116;p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17" name="Google Shape;1117;p9"/>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9"/>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1" i="0" lang="en-US" sz="1200" u="none" cap="none" strike="noStrike">
                <a:solidFill>
                  <a:srgbClr val="000000"/>
                </a:solidFill>
                <a:latin typeface="Roboto"/>
                <a:ea typeface="Roboto"/>
                <a:cs typeface="Roboto"/>
                <a:sym typeface="Roboto"/>
              </a:rPr>
              <a:t>Webdav</a:t>
            </a:r>
            <a:r>
              <a:rPr b="0" i="0" lang="en-US" sz="1200" u="none" cap="none" strike="noStrike">
                <a:solidFill>
                  <a:srgbClr val="000000"/>
                </a:solidFill>
                <a:latin typeface="Roboto"/>
                <a:ea typeface="Roboto"/>
                <a:cs typeface="Roboto"/>
                <a:sym typeface="Roboto"/>
              </a:rPr>
              <a:t> and the </a:t>
            </a:r>
            <a:r>
              <a:rPr b="1" i="0" lang="en-US" sz="1200" u="none" cap="none" strike="noStrike">
                <a:solidFill>
                  <a:srgbClr val="000000"/>
                </a:solidFill>
                <a:latin typeface="Roboto"/>
                <a:ea typeface="Roboto"/>
                <a:cs typeface="Roboto"/>
                <a:sym typeface="Roboto"/>
              </a:rPr>
              <a:t>secret_folder </a:t>
            </a:r>
            <a:r>
              <a:rPr b="0" i="0" lang="en-US" sz="1200" u="none" cap="none" strike="noStrike">
                <a:solidFill>
                  <a:srgbClr val="000000"/>
                </a:solidFill>
                <a:latin typeface="Roboto"/>
                <a:ea typeface="Roboto"/>
                <a:cs typeface="Roboto"/>
                <a:sym typeface="Roboto"/>
              </a:rPr>
              <a:t>contained text the usernames of employees, a </a:t>
            </a:r>
            <a:r>
              <a:rPr b="1" i="0" lang="en-US" sz="1200" u="none" cap="none" strike="noStrike">
                <a:solidFill>
                  <a:srgbClr val="000000"/>
                </a:solidFill>
                <a:latin typeface="Roboto"/>
                <a:ea typeface="Roboto"/>
                <a:cs typeface="Roboto"/>
                <a:sym typeface="Roboto"/>
              </a:rPr>
              <a:t>secret file</a:t>
            </a:r>
            <a:r>
              <a:rPr b="0" i="0" lang="en-US" sz="1200" u="none" cap="none" strike="noStrike">
                <a:solidFill>
                  <a:srgbClr val="000000"/>
                </a:solidFill>
                <a:latin typeface="Roboto"/>
                <a:ea typeface="Roboto"/>
                <a:cs typeface="Roboto"/>
                <a:sym typeface="Roboto"/>
              </a:rPr>
              <a:t> and the </a:t>
            </a:r>
            <a:r>
              <a:rPr b="1" i="0" lang="en-US" sz="1200" u="none" cap="none" strike="noStrike">
                <a:solidFill>
                  <a:srgbClr val="000000"/>
                </a:solidFill>
                <a:latin typeface="Roboto"/>
                <a:ea typeface="Roboto"/>
                <a:cs typeface="Roboto"/>
                <a:sym typeface="Roboto"/>
              </a:rPr>
              <a:t>hashes</a:t>
            </a:r>
            <a:r>
              <a:rPr b="0" i="0" lang="en-US" sz="1200" u="none" cap="none" strike="noStrike">
                <a:solidFill>
                  <a:srgbClr val="000000"/>
                </a:solidFill>
                <a:latin typeface="Roboto"/>
                <a:ea typeface="Roboto"/>
                <a:cs typeface="Roboto"/>
                <a:sym typeface="Roboto"/>
              </a:rPr>
              <a:t> for </a:t>
            </a:r>
            <a:r>
              <a:rPr b="1" i="0" lang="en-US" sz="1200" u="none" cap="none" strike="noStrike">
                <a:solidFill>
                  <a:srgbClr val="000000"/>
                </a:solidFill>
                <a:latin typeface="Roboto"/>
                <a:ea typeface="Roboto"/>
                <a:cs typeface="Roboto"/>
                <a:sym typeface="Roboto"/>
              </a:rPr>
              <a:t>passwords</a:t>
            </a:r>
            <a:r>
              <a:rPr b="0" i="0" lang="en-US" sz="12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nvGrpSpPr>
          <p:cNvPr id="1119" name="Google Shape;1119;p9"/>
          <p:cNvGrpSpPr/>
          <p:nvPr/>
        </p:nvGrpSpPr>
        <p:grpSpPr>
          <a:xfrm>
            <a:off x="457181" y="887903"/>
            <a:ext cx="533372" cy="533480"/>
            <a:chOff x="457200" y="1378813"/>
            <a:chExt cx="695400" cy="695450"/>
          </a:xfrm>
        </p:grpSpPr>
        <p:sp>
          <p:nvSpPr>
            <p:cNvPr id="1120" name="Google Shape;1120;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21" name="Google Shape;1121;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2" name="Google Shape;1122;p9"/>
          <p:cNvGrpSpPr/>
          <p:nvPr/>
        </p:nvGrpSpPr>
        <p:grpSpPr>
          <a:xfrm>
            <a:off x="3228956" y="887903"/>
            <a:ext cx="533372" cy="533480"/>
            <a:chOff x="457200" y="1378813"/>
            <a:chExt cx="695400" cy="695450"/>
          </a:xfrm>
        </p:grpSpPr>
        <p:sp>
          <p:nvSpPr>
            <p:cNvPr id="1123" name="Google Shape;1123;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24" name="Google Shape;1124;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5" name="Google Shape;1125;p9"/>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9"/>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rgbClr val="000000"/>
                </a:solidFill>
                <a:latin typeface="Roboto"/>
                <a:ea typeface="Roboto"/>
                <a:cs typeface="Roboto"/>
                <a:sym typeface="Roboto"/>
              </a:rPr>
              <a:t>Using the server access and the potential usernames of the employees given we were able to use </a:t>
            </a:r>
            <a:r>
              <a:rPr b="1" i="0" lang="en-US" sz="1200" u="none" cap="none" strike="noStrike">
                <a:solidFill>
                  <a:srgbClr val="000000"/>
                </a:solidFill>
                <a:latin typeface="Roboto"/>
                <a:ea typeface="Roboto"/>
                <a:cs typeface="Roboto"/>
                <a:sym typeface="Roboto"/>
              </a:rPr>
              <a:t>hydra</a:t>
            </a:r>
            <a:r>
              <a:rPr b="0" i="0" lang="en-US" sz="1200" u="none" cap="none" strike="noStrike">
                <a:solidFill>
                  <a:srgbClr val="000000"/>
                </a:solidFill>
                <a:latin typeface="Roboto"/>
                <a:ea typeface="Roboto"/>
                <a:cs typeface="Roboto"/>
                <a:sym typeface="Roboto"/>
              </a:rPr>
              <a:t> (next slide) to mount a brute force attack on the secret_file login prompt.</a:t>
            </a:r>
            <a:endParaRPr/>
          </a:p>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rgbClr val="000000"/>
                </a:solidFill>
                <a:latin typeface="Roboto"/>
                <a:ea typeface="Roboto"/>
                <a:cs typeface="Roboto"/>
                <a:sym typeface="Roboto"/>
              </a:rPr>
              <a:t>Also we were able to </a:t>
            </a:r>
            <a:r>
              <a:rPr b="1" i="0" lang="en-US" sz="1200" u="none" cap="none" strike="noStrike">
                <a:solidFill>
                  <a:srgbClr val="000000"/>
                </a:solidFill>
                <a:latin typeface="Roboto"/>
                <a:ea typeface="Roboto"/>
                <a:cs typeface="Roboto"/>
                <a:sym typeface="Roboto"/>
              </a:rPr>
              <a:t>crack</a:t>
            </a:r>
            <a:r>
              <a:rPr b="0" i="0" lang="en-US" sz="1200" u="none" cap="none" strike="noStrike">
                <a:solidFill>
                  <a:srgbClr val="000000"/>
                </a:solidFill>
                <a:latin typeface="Roboto"/>
                <a:ea typeface="Roboto"/>
                <a:cs typeface="Roboto"/>
                <a:sym typeface="Roboto"/>
              </a:rPr>
              <a:t> the </a:t>
            </a:r>
            <a:r>
              <a:rPr b="1" i="0" lang="en-US" sz="1200" u="none" cap="none" strike="noStrike">
                <a:solidFill>
                  <a:srgbClr val="000000"/>
                </a:solidFill>
                <a:latin typeface="Roboto"/>
                <a:ea typeface="Roboto"/>
                <a:cs typeface="Roboto"/>
                <a:sym typeface="Roboto"/>
              </a:rPr>
              <a:t>hash</a:t>
            </a:r>
            <a:r>
              <a:rPr b="0" i="0" lang="en-US" sz="1200" u="none" cap="none" strike="noStrike">
                <a:solidFill>
                  <a:srgbClr val="000000"/>
                </a:solidFill>
                <a:latin typeface="Roboto"/>
                <a:ea typeface="Roboto"/>
                <a:cs typeface="Roboto"/>
                <a:sym typeface="Roboto"/>
              </a:rPr>
              <a:t>, using </a:t>
            </a:r>
            <a:r>
              <a:rPr b="1" i="0" lang="en-US" sz="1200" u="none" cap="none" strike="noStrike">
                <a:solidFill>
                  <a:srgbClr val="000000"/>
                </a:solidFill>
                <a:latin typeface="Roboto"/>
                <a:ea typeface="Roboto"/>
                <a:cs typeface="Roboto"/>
                <a:sym typeface="Roboto"/>
              </a:rPr>
              <a:t>crackstation</a:t>
            </a:r>
            <a:r>
              <a:rPr b="0" i="0" lang="en-US" sz="1200" u="none" cap="none" strike="noStrike">
                <a:solidFill>
                  <a:srgbClr val="000000"/>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p:txBody>
      </p:sp>
      <p:grpSp>
        <p:nvGrpSpPr>
          <p:cNvPr id="1127" name="Google Shape;1127;p9"/>
          <p:cNvGrpSpPr/>
          <p:nvPr/>
        </p:nvGrpSpPr>
        <p:grpSpPr>
          <a:xfrm>
            <a:off x="6134081" y="888653"/>
            <a:ext cx="533372" cy="533480"/>
            <a:chOff x="457200" y="1378813"/>
            <a:chExt cx="695400" cy="695450"/>
          </a:xfrm>
        </p:grpSpPr>
        <p:sp>
          <p:nvSpPr>
            <p:cNvPr id="1128" name="Google Shape;1128;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29" name="Google Shape;1129;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0" name="Google Shape;1130;p9"/>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9"/>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latin typeface="Roboto"/>
                <a:ea typeface="Roboto"/>
                <a:cs typeface="Roboto"/>
                <a:sym typeface="Roboto"/>
              </a:rPr>
              <a:t>[INSERT: screenshot or command output illustrating the exploit.]</a:t>
            </a:r>
            <a:endParaRPr b="0" i="0" sz="1200" u="none" cap="none" strike="noStrike">
              <a:solidFill>
                <a:srgbClr val="000000"/>
              </a:solidFill>
              <a:latin typeface="Roboto"/>
              <a:ea typeface="Roboto"/>
              <a:cs typeface="Roboto"/>
              <a:sym typeface="Roboto"/>
            </a:endParaRPr>
          </a:p>
        </p:txBody>
      </p:sp>
      <p:pic>
        <p:nvPicPr>
          <p:cNvPr descr="Graphical user interface, application&#10;&#10;Description automatically generated" id="1132" name="Google Shape;1132;p9"/>
          <p:cNvPicPr preferRelativeResize="0"/>
          <p:nvPr/>
        </p:nvPicPr>
        <p:blipFill rotWithShape="1">
          <a:blip r:embed="rId3">
            <a:alphaModFix/>
          </a:blip>
          <a:srcRect b="0" l="0" r="0" t="0"/>
          <a:stretch/>
        </p:blipFill>
        <p:spPr>
          <a:xfrm>
            <a:off x="6247172" y="1480575"/>
            <a:ext cx="2679505" cy="1500419"/>
          </a:xfrm>
          <a:prstGeom prst="rect">
            <a:avLst/>
          </a:prstGeom>
          <a:noFill/>
          <a:ln>
            <a:noFill/>
          </a:ln>
        </p:spPr>
      </p:pic>
      <p:pic>
        <p:nvPicPr>
          <p:cNvPr descr="Graphical user interface, text, application&#10;&#10;Description automatically generated" id="1133" name="Google Shape;1133;p9"/>
          <p:cNvPicPr preferRelativeResize="0"/>
          <p:nvPr/>
        </p:nvPicPr>
        <p:blipFill rotWithShape="1">
          <a:blip r:embed="rId4">
            <a:alphaModFix/>
          </a:blip>
          <a:srcRect b="0" l="0" r="0" t="0"/>
          <a:stretch/>
        </p:blipFill>
        <p:spPr>
          <a:xfrm>
            <a:off x="6222556" y="2829160"/>
            <a:ext cx="2785737" cy="940063"/>
          </a:xfrm>
          <a:prstGeom prst="rect">
            <a:avLst/>
          </a:prstGeom>
          <a:noFill/>
          <a:ln>
            <a:noFill/>
          </a:ln>
        </p:spPr>
      </p:pic>
      <p:pic>
        <p:nvPicPr>
          <p:cNvPr descr="Graphical user interface, text, application, email&#10;&#10;Description automatically generated" id="1134" name="Google Shape;1134;p9"/>
          <p:cNvPicPr preferRelativeResize="0"/>
          <p:nvPr/>
        </p:nvPicPr>
        <p:blipFill rotWithShape="1">
          <a:blip r:embed="rId5">
            <a:alphaModFix/>
          </a:blip>
          <a:srcRect b="0" l="0" r="0" t="0"/>
          <a:stretch/>
        </p:blipFill>
        <p:spPr>
          <a:xfrm>
            <a:off x="6267825" y="3537592"/>
            <a:ext cx="2782364" cy="15187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Jason</dc:creator>
</cp:coreProperties>
</file>